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0"/>
  </p:normalViewPr>
  <p:slideViewPr>
    <p:cSldViewPr>
      <p:cViewPr varScale="1">
        <p:scale>
          <a:sx n="67" d="100"/>
          <a:sy n="67" d="100"/>
        </p:scale>
        <p:origin x="12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cs-CZ" noProof="0"/>
              <a:t>Kliknutím lze upravit styl.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cs-CZ" noProof="0"/>
              <a:t>Kliknutím můžete upravit styl předlohy.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5E67F6-2A6C-4933-AEB1-3EE25EB2B29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F3D2A-A283-45EF-A0AD-27957759C55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7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17171-B182-494D-8FC1-41855F79535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304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EBEEF-D679-4942-A6DF-EBC41574AE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959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2D6A2-E7C3-479E-8932-CEE90D5AE2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9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95407-0549-45F9-AC84-C54C29C9169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7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2EA46-183A-4720-9608-597B0691949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4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CDED3-1908-432C-84D1-D7871B963E6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08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172C9-FFCF-4487-83FF-4BC90BBF311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71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B428-9A48-43F9-9372-B76F906629C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38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FD41-6FB6-4D70-9C1C-FEEBEDD9B0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05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Po kliknutí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5FD573A1-F78E-4C13-A7A0-C6657296644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Cholesterol, nadýmání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800" dirty="0"/>
              <a:t>a jiné „břichaboly“</a:t>
            </a:r>
            <a:endParaRPr lang="tr-TR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0BB06-4289-4B81-4031-6D386B94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3050"/>
            <a:ext cx="2349897" cy="1162050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Přírodní léčba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C95AEF-6EBE-44D7-769B-AC287F33F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1195" y="1417638"/>
            <a:ext cx="3312368" cy="4691063"/>
          </a:xfrm>
        </p:spPr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Základem úspěšné léčby je jíst správné potraviny, uvolňovat stres pohybem a relaxačním cvičením a maximálně omezit užívání léků.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Pijte čaj Cholesterin a k tomu užívejte tinkturu z kořene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Eleuterokoku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kapsle Cholesterol.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Ty mimo jiné obsahují extrakt z červené fermentované rýže, který umí v kombinaci s dalšími přírodními látkami hladinu cholesterolu účinně snížit a optimalizovat poměr HDL a LDL. </a:t>
            </a:r>
          </a:p>
          <a:p>
            <a:r>
              <a:rPr lang="cs-CZ" sz="1600" i="1" dirty="0">
                <a:latin typeface="Calibri" panose="020F0502020204030204" pitchFamily="34" charset="0"/>
              </a:rPr>
              <a:t>Kůru dodržujte minimálně 2 měsíce</a:t>
            </a:r>
            <a:endParaRPr lang="cs-CZ" sz="1600" i="1" dirty="0"/>
          </a:p>
        </p:txBody>
      </p:sp>
      <p:pic>
        <p:nvPicPr>
          <p:cNvPr id="1026" name="Picture 2" descr="Cholesterol | Serafin byliny">
            <a:extLst>
              <a:ext uri="{FF2B5EF4-FFF2-40B4-BE49-F238E27FC236}">
                <a16:creationId xmlns:a16="http://schemas.microsoft.com/office/drawing/2014/main" id="{C9726BD8-0A45-05D6-08C4-49A1BD3539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36" y="3653136"/>
            <a:ext cx="3204864" cy="3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1C666D-A6C8-E09A-CB6A-1A9F8BE16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41" y="1216835"/>
            <a:ext cx="2436320" cy="3249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697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F35865A-A1B9-B144-3940-1B39BC7D6ED3}"/>
              </a:ext>
            </a:extLst>
          </p:cNvPr>
          <p:cNvSpPr txBox="1"/>
          <p:nvPr/>
        </p:nvSpPr>
        <p:spPr>
          <a:xfrm>
            <a:off x="2286000" y="1263567"/>
            <a:ext cx="5670376" cy="4071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Dobrá rada nad zlato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Chápu, že pokud dostanete doporučení, že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nemáte jíst sladkosti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že máte uvolňovat psychické vypětí, tak s tím sice vnitřně souhlasíte, ale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praktická realizace už je daleko těžší.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se bavíme o sladkostech, tak mluvíme o přidaném cukru.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Přirozeně přítomný cukr je v ovoci, a ten je naprosto v pořádku.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Ovoce můžeme jíst bez většího omezení.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co s tím přidaným cukrem?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Řekněme si to otevřeně.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z nás má návyk na sladké!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to stejný návyk jako třeba na alkohol či cigarety, a tak je potřeba při odvykání s ním stejně pracovat. Jak?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B0C09C4-E38E-3480-CBE4-D2D7D66973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86" y="5358463"/>
            <a:ext cx="2493404" cy="113659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0337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1B4AA-9596-8BA9-DACD-A60D1206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Moje osvědčené tipy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E9E8F-89E4-FEDF-0857-6F5864F9F3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Pevné rozhodnutí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že od této chvíle já budu ovládat moji chuť na sladké, a ne aby moje chuť na sladké ovládala mě.</a:t>
            </a:r>
          </a:p>
          <a:p>
            <a:pPr>
              <a:lnSpc>
                <a:spcPct val="107000"/>
              </a:lnSpc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sladkosti jdou z domu pryč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Při svém „absťáku“ doma nic nenajdu, tudíž nic nesním.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Koupím domů chutné věci, které mi pomohou překonat první dny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kdy budu mít nutkavou potřebu sladkého. Některé z nich si dám do kabelky abych při cestě z práce nešla do nejbližší cukrárny, ale mohla chuť na sladké zahnat něčím jiným. Jsou to všechny druhy ovoce, fíky, datle, tyčinky s obsahem sušeného ovoce a ořechů bez přidaného cukru, ale také ořechy samotné a dostatek zeleniny. </a:t>
            </a: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8D7EB1-BB67-3090-D270-B286D78FAA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7000"/>
              </a:lnSpc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Poprosím své okolí,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mě podpořilo a zkusím zapojit celou rodinu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Věřte, že i jim to pomůže!</a:t>
            </a:r>
          </a:p>
          <a:p>
            <a:pPr>
              <a:lnSpc>
                <a:spcPct val="107000"/>
              </a:lnSpc>
            </a:pP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Vydržím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bez buchet, koláčů, sladkých nápojů, alkoholu, sušenek a zákusků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 měsíc.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světe div se!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jednom měsíci je to jinak. </a:t>
            </a: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dokážu ovládnout svoji chuť na sladké…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tedy přijde, protože už jí vlastně tolik nepociťuji a sladké pokrmy, bez kterých jsem si dříve neuměla představit svůj život mi vlastně už moc nechutnají. Jsou divně sladké….</a:t>
            </a:r>
          </a:p>
          <a:p>
            <a:pPr marL="0" indent="0">
              <a:buNone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Ptáte se, co s tím stresem? Jak jej uvolňovat? Praktické tipy a rady najdete v mém e-</a:t>
            </a:r>
            <a:r>
              <a:rPr lang="cs-CZ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booku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vyzkoušet si vše můžete na mých seminářích.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645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NADÝMÁNÍ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2286000" y="1305342"/>
            <a:ext cx="595840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Troufám si tvrdit, že převážná většina klientů, kteří přijdou do mojí poradny, si stěžují na nadýmání. </a:t>
            </a: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Nadýmání však není nemoc. Je to projev. 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Je to projev oslabení či celkové dysfunkce jednoho či více orgánů trávicí soustavy.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Nadýmání je nejčastěji způsobeno </a:t>
            </a: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špatnou funkcí žlučníku a střev, respektive střevním </a:t>
            </a:r>
            <a:r>
              <a:rPr lang="cs-CZ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mikrobiomem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endParaRPr lang="cs-CZ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Pokud žlučník a následně slinivka neprodukují správné množství žluči a trávicích enzymů, tak strava není správně rozložená, a ve střevě trávicí procesy probíhají mírně řečeno „nestandartně“. Projevem je pak nadýmání.</a:t>
            </a:r>
          </a:p>
          <a:p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Důvody jsou již chronicky známé</a:t>
            </a:r>
            <a:r>
              <a:rPr lang="cs-CZ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trvalý stres, který zatěžuje trávicí trakt, převažující kyselinotvorná strava s velkým obsahem přidaného cukru a bílé mouky, nadužívání léků a alkoholu. </a:t>
            </a:r>
            <a:endParaRPr lang="cs-CZ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Řešení je však jednoduché. Přemýšlejte nad tím, co jíte! Eliminujte stres a hýbejte se!</a:t>
            </a:r>
            <a:endParaRPr lang="cs-CZ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5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0BB06-4289-4B81-4031-6D386B94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73050"/>
            <a:ext cx="2349897" cy="1162050"/>
          </a:xfrm>
        </p:spPr>
        <p:txBody>
          <a:bodyPr/>
          <a:lstStyle/>
          <a:p>
            <a:pPr algn="ctr"/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Přírodní léčba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6C95AEF-6EBE-44D7-769B-AC287F33F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1195" y="1417638"/>
            <a:ext cx="3312368" cy="4691063"/>
          </a:xfrm>
        </p:spPr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Základem přírodní léčby je úprava jídelníčku a pravidelný pohyb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Pijte střídavě po dni čaje Nafouklé břicho a Žlučník. K tomu denně užívejte kapsle Digestiv</a:t>
            </a:r>
          </a:p>
          <a:p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Digestiv obsahuje namletý kořen puškvorce a čekanky. Tyto byliny umí stimulovat tvorbu žluči a trávicích enzymů a zároveň obsahují inulin -  přirozené </a:t>
            </a:r>
            <a:r>
              <a:rPr lang="cs-CZ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prebiotikum</a:t>
            </a:r>
            <a:r>
              <a:rPr lang="cs-CZ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 ( výživu našich probiotických bakterií)</a:t>
            </a:r>
            <a:endParaRPr lang="cs-CZ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1600" i="1" dirty="0">
                <a:latin typeface="Calibri" panose="020F0502020204030204" pitchFamily="34" charset="0"/>
              </a:rPr>
              <a:t>Kůru dodržujte minimálně 2 měsíce</a:t>
            </a:r>
            <a:endParaRPr lang="cs-CZ" sz="1600" i="1" dirty="0"/>
          </a:p>
        </p:txBody>
      </p:sp>
      <p:pic>
        <p:nvPicPr>
          <p:cNvPr id="2050" name="Picture 2" descr="Digestiv | Serafin byliny">
            <a:extLst>
              <a:ext uri="{FF2B5EF4-FFF2-40B4-BE49-F238E27FC236}">
                <a16:creationId xmlns:a16="http://schemas.microsoft.com/office/drawing/2014/main" id="{FFACC016-82AD-F782-55BE-72C1887808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002" y="502931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fouklé břicho – porcovaný čaj | Serafin byliny">
            <a:extLst>
              <a:ext uri="{FF2B5EF4-FFF2-40B4-BE49-F238E27FC236}">
                <a16:creationId xmlns:a16="http://schemas.microsoft.com/office/drawing/2014/main" id="{16ABD2CA-A7F1-770B-F680-46FF75D0D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85184"/>
            <a:ext cx="1385118" cy="13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Žlučník – porcovaný čaj | Serafin byliny">
            <a:extLst>
              <a:ext uri="{FF2B5EF4-FFF2-40B4-BE49-F238E27FC236}">
                <a16:creationId xmlns:a16="http://schemas.microsoft.com/office/drawing/2014/main" id="{83EEE960-9D01-48FD-B7CB-950814AA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628" y="5077531"/>
            <a:ext cx="1400424" cy="140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F6C13BD-D72E-B392-081A-B7E801FDE5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20" y="1340768"/>
            <a:ext cx="2615176" cy="348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7768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PRŮJEM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1371600" y="1305343"/>
            <a:ext cx="6224736" cy="524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Průjmem se označuje řídká, nezformovaná stolice, která se opakuje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častěji než 3x denně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Silný a dlouhotrvající průjem je pro organismus velmi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nebezpečný.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Může dojít k 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dehydrataci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těla, společně se stolicí odchází z organismu také živiny,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vitamíny a minerály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dochází k porušování střevní stěny.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Průjmy mohou být způsobené dietní chybou, ale i virovou nebo bakteriální infekcí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případně to bývá průvodní příznak jiné, závažnější nemoci.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opakujících se průjmech anebo průjmu trvalejším je vždy nutné lékařské vyšetření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5E74F6-B39F-0125-8716-E22B4F22ED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94" y="3281077"/>
            <a:ext cx="1722611" cy="12913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253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06E71-4AF7-01B7-4F4C-5EA670E9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Přírodní </a:t>
            </a:r>
            <a:b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</a:br>
            <a:r>
              <a:rPr lang="cs-CZ" sz="3600" dirty="0">
                <a:solidFill>
                  <a:schemeClr val="tx2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léčba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596CA9-643A-2CC6-637C-E9E4FDF4B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5616" y="1435100"/>
            <a:ext cx="3008312" cy="465819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Pijte čaj Střeva a k tomu denně užívejte Dračí krev.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Dračí krev je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míza z pralesního stromu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která má velmi široké využití v přírodní léčbě.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tomto případě se umí významně popasovat s 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nežádoucími viry a bakteriemi v našich střevech. 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Důležité je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dodržovat pitný režim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dietu. Nejlépe je jíst uvařenou rýži s uvařenou mrkví.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Střeva – sypaný čaj | Serafin byliny">
            <a:extLst>
              <a:ext uri="{FF2B5EF4-FFF2-40B4-BE49-F238E27FC236}">
                <a16:creationId xmlns:a16="http://schemas.microsoft.com/office/drawing/2014/main" id="{FD55DFD8-5A17-096E-22F9-FE1239743E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04" y="4996756"/>
            <a:ext cx="1456185" cy="14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ačí krev | Serafin byliny">
            <a:extLst>
              <a:ext uri="{FF2B5EF4-FFF2-40B4-BE49-F238E27FC236}">
                <a16:creationId xmlns:a16="http://schemas.microsoft.com/office/drawing/2014/main" id="{86E75F20-FC7A-D035-298A-42A9F764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88743"/>
            <a:ext cx="1672210" cy="16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6FFA99-AD2D-0DF3-B406-FD04BC955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313" y="1255390"/>
            <a:ext cx="264527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911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3F9C510-58D4-BDFB-C632-047B52914F84}"/>
              </a:ext>
            </a:extLst>
          </p:cNvPr>
          <p:cNvSpPr txBox="1"/>
          <p:nvPr/>
        </p:nvSpPr>
        <p:spPr>
          <a:xfrm>
            <a:off x="2286000" y="1115386"/>
            <a:ext cx="4572000" cy="5026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ustoupení největších obtíží začněte užívat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kapsle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Multiserafin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 vysokým obsahem přírodních vitamínů a minerálů a také s obsahem butyrátu.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Víte, že…</a:t>
            </a:r>
            <a:endParaRPr lang="cs-CZ" sz="1800" b="1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Butyrát je sůl kyseliny máselné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která by měla být v našich střevech obsažena přirozeně díky prospěšným střevním bakteriím. Těch je však u většiny populace nedostatek, a tak je dobré butyrát dodávat jinou cestou. Butyrát podporuje těsná spojení střevního epitelu, a tím pomáhá zajišťovat bariérovou funkci střeva v obraně před patogeny a také napomáhá při jeho vstřebávacích funkcích.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Butyrát eliminuje tzv. syndrom zvýšené propustnosti střev, za kterým stojí řada onemocnění.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ultiserafin s vitamínem D | Serafin byliny">
            <a:extLst>
              <a:ext uri="{FF2B5EF4-FFF2-40B4-BE49-F238E27FC236}">
                <a16:creationId xmlns:a16="http://schemas.microsoft.com/office/drawing/2014/main" id="{7B9546F2-4EC9-D352-E0C5-8DE67E85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6530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59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ZÁCPA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2286000" y="1305342"/>
            <a:ext cx="5742384" cy="5527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Zácpa může mít mnoho důvodů a můžeme ji rozdělit na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akutní a chronickou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Akutní zácpa bývá většinou způsobena nějakou jednorázovou dietní chybou, případně se jedná o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tzv. cestovní zácpu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přechodně způsobenou změnou prostředí, stravy či vody. Při akutní zácpě většinou stačí zvýšit příjem vody a zařadit do svého jídelníčku švestky, fíky nebo jitrocel indický pod názvem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Psyllium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Chronická zácpa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bývá velmi často způsobena dysfunkcí žlučníku a jater, dále se na ní může podílet psychické vypětí a z velké části ji způsobuje dlouhodobě špatné složení jídelníčku s převahou bílé mouky, cukru a masa, a s malým podílem vlákniny.  U chronické zácpy je potřeba vždy u lékaře vyloučit závažná onemocnění, např. nádorová onemocnění nebo Crohnovu chorobu.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rak 3">
            <a:extLst>
              <a:ext uri="{FF2B5EF4-FFF2-40B4-BE49-F238E27FC236}">
                <a16:creationId xmlns:a16="http://schemas.microsoft.com/office/drawing/2014/main" id="{62079C78-3E76-F071-9458-B9FFCFAF9B54}"/>
              </a:ext>
            </a:extLst>
          </p:cNvPr>
          <p:cNvSpPr/>
          <p:nvPr/>
        </p:nvSpPr>
        <p:spPr>
          <a:xfrm>
            <a:off x="4777172" y="3596148"/>
            <a:ext cx="586916" cy="624940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57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080D087-D66F-67A9-96DD-B8F11C25684F}"/>
              </a:ext>
            </a:extLst>
          </p:cNvPr>
          <p:cNvSpPr txBox="1"/>
          <p:nvPr/>
        </p:nvSpPr>
        <p:spPr>
          <a:xfrm>
            <a:off x="1115616" y="1073772"/>
            <a:ext cx="4824536" cy="5090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Přírodní léčba</a:t>
            </a:r>
            <a:endParaRPr lang="cs-CZ" sz="3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Pijte čaj Vyprázdnění a k tomu užívejte kapsle Digestiv a tinkturu z pupenů Brusinka.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Brusinka je velmi známá jako přírodní lék na močové cesty. Méně se ví, že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umí účinně zrychlit střevní peristaltiku.</a:t>
            </a: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cestovní zácpě stačí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pouze kapsle Digestiv. Ty obsahují mletý kořen Čekanky obecné, který si umí s cestovní zácpou velmi dobře poradit. Přechodně můžete v tomto případě zvýšit dávkování až na šest kapslí za den.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 při chronické zácpě: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jednu polévkovou lžíci lněného semínka večer zalijeme menším množstvím vody a necháme přes noc odstát. Ráno sníme např. vmíchané do bílého jogurtu.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Vyprázdnění – sypaný čaj | Serafin byliny">
            <a:extLst>
              <a:ext uri="{FF2B5EF4-FFF2-40B4-BE49-F238E27FC236}">
                <a16:creationId xmlns:a16="http://schemas.microsoft.com/office/drawing/2014/main" id="{C53BAD9F-91B9-5C47-4827-4BDC48DE1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10400"/>
            <a:ext cx="1166665" cy="11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gestiv | Serafin byliny">
            <a:extLst>
              <a:ext uri="{FF2B5EF4-FFF2-40B4-BE49-F238E27FC236}">
                <a16:creationId xmlns:a16="http://schemas.microsoft.com/office/drawing/2014/main" id="{E3944BE5-E0E1-C3EB-256B-06789944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4566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rusinka – tinktura z pupenů | Serafin byliny">
            <a:extLst>
              <a:ext uri="{FF2B5EF4-FFF2-40B4-BE49-F238E27FC236}">
                <a16:creationId xmlns:a16="http://schemas.microsoft.com/office/drawing/2014/main" id="{230EE53E-B827-CBD4-7B5C-8758BBD2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55337"/>
            <a:ext cx="1166665" cy="116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0C0C4D4-526C-E745-1EA6-5CAFDB841A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2324046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631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866844F-DFAF-C4AD-6D70-31A91A38C9C1}"/>
              </a:ext>
            </a:extLst>
          </p:cNvPr>
          <p:cNvSpPr txBox="1"/>
          <p:nvPr/>
        </p:nvSpPr>
        <p:spPr>
          <a:xfrm>
            <a:off x="1475656" y="335846"/>
            <a:ext cx="53823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Segoe Print" panose="02000600000000000000" pitchFamily="2" charset="0"/>
              </a:rPr>
              <a:t>Miluji přírodu, obdivuji ji, a hluboce před ní smekám.  Rok, co rok s němým úžasem pozoruji, jak malé semínko přesně ví, co dělat.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První krůpěje jarního deště a zlaté jarní paprsky v něm probudí magickou sílu. Klíčí, roste, zraje, plodí… jako by mu někdo neviditelnou taktovkou dával znamení co teď a co potom. 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S pokorou a úžasem pozoruji stromy. Jejich kořeny jsou často propletené a větve se s pomocí větru vzájemně dotýkají a hladí. 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Celý les umí společně komunikovat a žít jako jedna velká rodina. Nezměrná síla přírody na jaře vžene mízu do kořenů stromů a pod kůrou vlákny připomínajícími cévy jí tlačí až do konce té </a:t>
            </a:r>
            <a:r>
              <a:rPr lang="cs-CZ" sz="1600" dirty="0" err="1">
                <a:latin typeface="Segoe Print" panose="02000600000000000000" pitchFamily="2" charset="0"/>
              </a:rPr>
              <a:t>nejposlednější</a:t>
            </a:r>
            <a:r>
              <a:rPr lang="cs-CZ" sz="1600" dirty="0">
                <a:latin typeface="Segoe Print" panose="02000600000000000000" pitchFamily="2" charset="0"/>
              </a:rPr>
              <a:t> větvičky, aby na ní mohly vyrašit pupeny. 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Pupeny v sobě mají velkou životní sílu, a pokud my máme v sobě pokoru a lásku k přírodě, tak nám je dovoleno malou část této nádhery použít na léčení našeho těla i duše.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524EC7-5F51-6752-FA72-C47A78DEE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65853"/>
            <a:ext cx="2247757" cy="33716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26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F055395-43F5-A0B3-FF8B-83ABECB8FD4A}"/>
              </a:ext>
            </a:extLst>
          </p:cNvPr>
          <p:cNvSpPr txBox="1"/>
          <p:nvPr/>
        </p:nvSpPr>
        <p:spPr>
          <a:xfrm>
            <a:off x="1547664" y="548680"/>
            <a:ext cx="74888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sz="1800" dirty="0">
              <a:latin typeface="Segoe Print" panose="02000600000000000000" pitchFamily="2" charset="0"/>
            </a:endParaRPr>
          </a:p>
          <a:p>
            <a:pPr algn="ctr"/>
            <a:r>
              <a:rPr lang="cs-CZ" sz="1800" dirty="0">
                <a:latin typeface="Segoe Print" panose="02000600000000000000" pitchFamily="2" charset="0"/>
              </a:rPr>
              <a:t>Moje práce je můj život. Díky svým dlouholetým zkušenostem vám mohu </a:t>
            </a:r>
            <a:r>
              <a:rPr lang="cs-CZ" sz="1800" b="1" dirty="0">
                <a:latin typeface="Segoe Print" panose="02000600000000000000" pitchFamily="2" charset="0"/>
              </a:rPr>
              <a:t>předávat znalosti, receptury a tipy</a:t>
            </a:r>
            <a:r>
              <a:rPr lang="cs-CZ" sz="1800" dirty="0">
                <a:latin typeface="Segoe Print" panose="02000600000000000000" pitchFamily="2" charset="0"/>
              </a:rPr>
              <a:t>, které opravdu fungují.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Doporučuji výrobky </a:t>
            </a:r>
            <a:r>
              <a:rPr lang="cs-CZ" b="1" dirty="0">
                <a:latin typeface="Segoe Print" panose="02000600000000000000" pitchFamily="2" charset="0"/>
              </a:rPr>
              <a:t>značky Serafin</a:t>
            </a:r>
            <a:r>
              <a:rPr lang="cs-CZ" dirty="0">
                <a:latin typeface="Segoe Print" panose="02000600000000000000" pitchFamily="2" charset="0"/>
              </a:rPr>
              <a:t>. Proč? Protože </a:t>
            </a:r>
            <a:r>
              <a:rPr lang="cs-CZ" b="1" dirty="0">
                <a:latin typeface="Segoe Print" panose="02000600000000000000" pitchFamily="2" charset="0"/>
              </a:rPr>
              <a:t>se jedná o moje receptury! 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Vím, co který výrobek obsahuje, jak funguje a s jakými dalšími přípravky se dá kombinovat.</a:t>
            </a:r>
          </a:p>
          <a:p>
            <a:pPr algn="ctr"/>
            <a:endParaRPr lang="cs-CZ" sz="1800" dirty="0">
              <a:latin typeface="Segoe Print" panose="02000600000000000000" pitchFamily="2" charset="0"/>
            </a:endParaRPr>
          </a:p>
          <a:p>
            <a:pPr algn="ctr"/>
            <a:r>
              <a:rPr lang="cs-CZ" sz="1800" dirty="0">
                <a:latin typeface="Segoe Print" panose="02000600000000000000" pitchFamily="2" charset="0"/>
              </a:rPr>
              <a:t>Vím, že kvalita výrobků j</a:t>
            </a:r>
            <a:r>
              <a:rPr lang="cs-CZ" dirty="0">
                <a:latin typeface="Segoe Print" panose="02000600000000000000" pitchFamily="2" charset="0"/>
              </a:rPr>
              <a:t>e skvělá, jelikož </a:t>
            </a:r>
            <a:r>
              <a:rPr lang="cs-CZ" b="1" dirty="0">
                <a:latin typeface="Segoe Print" panose="02000600000000000000" pitchFamily="2" charset="0"/>
              </a:rPr>
              <a:t>jsem součástí velké rodiny Serafin.</a:t>
            </a:r>
            <a:r>
              <a:rPr lang="cs-CZ" sz="1800" b="1" dirty="0">
                <a:latin typeface="Segoe Print" panose="02000600000000000000" pitchFamily="2" charset="0"/>
              </a:rPr>
              <a:t> </a:t>
            </a:r>
            <a:r>
              <a:rPr lang="cs-CZ" sz="1800" dirty="0">
                <a:latin typeface="Segoe Print" panose="02000600000000000000" pitchFamily="2" charset="0"/>
              </a:rPr>
              <a:t>I vy se jí můžete stát.</a:t>
            </a:r>
          </a:p>
          <a:p>
            <a:pPr algn="ctr"/>
            <a:r>
              <a:rPr lang="cs-CZ" b="1" dirty="0">
                <a:latin typeface="Segoe Print" panose="02000600000000000000" pitchFamily="2" charset="0"/>
              </a:rPr>
              <a:t>www.serafinbyliny.cz</a:t>
            </a:r>
            <a:endParaRPr lang="cs-CZ" sz="1800" b="1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 </a:t>
            </a:r>
          </a:p>
          <a:p>
            <a:pPr algn="ctr"/>
            <a:endParaRPr lang="cs-CZ" b="1" dirty="0">
              <a:latin typeface="Segoe Print" panose="02000600000000000000" pitchFamily="2" charset="0"/>
            </a:endParaRPr>
          </a:p>
          <a:p>
            <a:pPr algn="ctr"/>
            <a:r>
              <a:rPr lang="cs-CZ" b="1" dirty="0">
                <a:latin typeface="Segoe Print" panose="02000600000000000000" pitchFamily="2" charset="0"/>
              </a:rPr>
              <a:t>Vše o mě, mojí práci a kontakty na mě najdete na </a:t>
            </a:r>
          </a:p>
          <a:p>
            <a:pPr algn="ctr"/>
            <a:endParaRPr lang="cs-CZ" b="1" dirty="0">
              <a:latin typeface="Segoe Print" panose="02000600000000000000" pitchFamily="2" charset="0"/>
            </a:endParaRPr>
          </a:p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www.anetabenediktova.cz</a:t>
            </a:r>
          </a:p>
          <a:p>
            <a:pPr algn="ctr"/>
            <a:endParaRPr lang="cs-CZ" sz="1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2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66C273E-94E5-875B-8952-056D152CBBEF}"/>
              </a:ext>
            </a:extLst>
          </p:cNvPr>
          <p:cNvSpPr txBox="1"/>
          <p:nvPr/>
        </p:nvSpPr>
        <p:spPr>
          <a:xfrm>
            <a:off x="1403648" y="889844"/>
            <a:ext cx="54543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 </a:t>
            </a:r>
            <a:r>
              <a:rPr lang="cs-CZ" sz="1600" dirty="0">
                <a:latin typeface="Segoe Print" panose="02000600000000000000" pitchFamily="2" charset="0"/>
              </a:rPr>
              <a:t>Celá příroda a matka země nám dává vše, co potřebujeme. Jsme její součástí. Pozorováním přírody se zároveň hodně učíme o sobě samých. Od přírody můžeme získat znalosti co tělu pomáhá a co ho léčí. Všechny léky jsou kolem nás v přírodě, jen jí musíme důvěřovat a přijímat s velkou pokorou a láskou.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Velkou část svého života věnuji bylinám a přírodní léčbě. Nejsem ani tolik bylinářka jako spíš terapeutka, která pomáhá lidem s jejich bolístkami, a to pomocí přírodní léčby. </a:t>
            </a:r>
          </a:p>
          <a:p>
            <a:endParaRPr lang="cs-CZ" sz="1600" dirty="0">
              <a:latin typeface="Segoe Print" panose="02000600000000000000" pitchFamily="2" charset="0"/>
            </a:endParaRPr>
          </a:p>
          <a:p>
            <a:r>
              <a:rPr lang="cs-CZ" sz="1600" dirty="0">
                <a:latin typeface="Segoe Print" panose="02000600000000000000" pitchFamily="2" charset="0"/>
              </a:rPr>
              <a:t>Často však ani terapeuta nepotřebujeme. Sami velmi dobře víme, jaké potíže nás sužují. Co s tím? Jaké byliny, houby, vitamíny či minerály pomáhají?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0E5660-199C-CE31-8958-03D743384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276872"/>
            <a:ext cx="2324247" cy="31372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Mrak 1">
            <a:extLst>
              <a:ext uri="{FF2B5EF4-FFF2-40B4-BE49-F238E27FC236}">
                <a16:creationId xmlns:a16="http://schemas.microsoft.com/office/drawing/2014/main" id="{CC444F5E-FCC6-A4D3-34BB-30EF9003D579}"/>
              </a:ext>
            </a:extLst>
          </p:cNvPr>
          <p:cNvSpPr/>
          <p:nvPr/>
        </p:nvSpPr>
        <p:spPr>
          <a:xfrm>
            <a:off x="3419872" y="2463478"/>
            <a:ext cx="504056" cy="52920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70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9ECDACA-8D2D-F71D-75C5-30DF0705D7F9}"/>
              </a:ext>
            </a:extLst>
          </p:cNvPr>
          <p:cNvSpPr txBox="1"/>
          <p:nvPr/>
        </p:nvSpPr>
        <p:spPr>
          <a:xfrm>
            <a:off x="2286000" y="1268760"/>
            <a:ext cx="466226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Zde se dozvíte odpovědi! 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A vězte, že nikdy to nebude jen jedna bylina nebo jeden čaj. Vždy to ale bude celá kůra. 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sz="2000" dirty="0">
                <a:solidFill>
                  <a:schemeClr val="bg1">
                    <a:lumMod val="25000"/>
                  </a:schemeClr>
                </a:solidFill>
                <a:latin typeface="Segoe Print" panose="02000600000000000000" pitchFamily="2" charset="0"/>
              </a:rPr>
              <a:t>Proč? </a:t>
            </a: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Žijeme v „době jedové“ jak již dávno ve svých knihách napsala prof. A. </a:t>
            </a:r>
            <a:r>
              <a:rPr lang="cs-CZ" dirty="0" err="1">
                <a:latin typeface="Segoe Print" panose="02000600000000000000" pitchFamily="2" charset="0"/>
              </a:rPr>
              <a:t>Strunecká</a:t>
            </a:r>
            <a:r>
              <a:rPr lang="cs-CZ" dirty="0">
                <a:latin typeface="Segoe Print" panose="02000600000000000000" pitchFamily="2" charset="0"/>
              </a:rPr>
              <a:t>. </a:t>
            </a:r>
          </a:p>
          <a:p>
            <a:pPr algn="ctr"/>
            <a:endParaRPr lang="cs-CZ" dirty="0">
              <a:latin typeface="Segoe Print" panose="02000600000000000000" pitchFamily="2" charset="0"/>
            </a:endParaRPr>
          </a:p>
          <a:p>
            <a:pPr algn="ctr"/>
            <a:r>
              <a:rPr lang="cs-CZ" dirty="0">
                <a:latin typeface="Segoe Print" panose="02000600000000000000" pitchFamily="2" charset="0"/>
              </a:rPr>
              <a:t>Jsme obklopeni stresem, nezdravým životním stylem a jsme plni různých medikamentů. Pouze celá přírodní kůra dokáže tyto naše negativní vlivy „přemoci“.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635103E-145D-EA29-F468-17616F971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80928"/>
            <a:ext cx="2161903" cy="309634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55777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FFA9A1-5068-4934-4E9F-03ED5B75F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CHOLESTEROL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622EDE1-8C10-F833-688D-664B1F7F841F}"/>
              </a:ext>
            </a:extLst>
          </p:cNvPr>
          <p:cNvSpPr txBox="1"/>
          <p:nvPr/>
        </p:nvSpPr>
        <p:spPr>
          <a:xfrm>
            <a:off x="2286000" y="1305342"/>
            <a:ext cx="56703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Cholesterol je látka, která pomáhá tělu zpracovávat tuky, potřebujeme ji k tvorbě hormonů, ale i vitamínu D.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Cholesterol tvoří přirozenou součást buněk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lidského těla a je pro život nezbytný, jelikož plní řadu významných funkcí.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Představuje základ všech buněčných membrán, je hojně zastoupen v nervovém systému, mozku, myelinových obalech nervů, nacházíme jej v játrech i ledvinách. 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Tvoří stavební kámen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pro syntézu pohlavních a nadledvinových hormonů.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Striktní snižování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hladiny cholesterolu může vést k pocitům nervozity, bolestem svalů, celkové únavě, u žen pak k neplodnosti.</a:t>
            </a:r>
          </a:p>
        </p:txBody>
      </p:sp>
    </p:spTree>
    <p:extLst>
      <p:ext uri="{BB962C8B-B14F-4D97-AF65-F5344CB8AC3E}">
        <p14:creationId xmlns:p14="http://schemas.microsoft.com/office/powerpoint/2010/main" val="18169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9A5C8F7-1801-CC65-80D4-7A9137805FFB}"/>
              </a:ext>
            </a:extLst>
          </p:cNvPr>
          <p:cNvSpPr txBox="1"/>
          <p:nvPr/>
        </p:nvSpPr>
        <p:spPr>
          <a:xfrm>
            <a:off x="2286000" y="474345"/>
            <a:ext cx="57423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Cholesterol souvisí s tvorbou žluči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je nezbytný pro syntézu vitamínu D. 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Vnějším zdrojem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cholesterolu je potrava, jejím prostřednictvím tělo přijímá 20–40 % celkového objemu cholesterolu. </a:t>
            </a: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Nejvíce je cholesterol obsažen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živočišných tucích, uzeninách, vnitřnostech a tučných mléčných výrobcích. Podle posledních výzkumů se na vysoké hladině cholesterolu významně podílí zejména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příjem přidaného cukru,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rafinovaných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ztužených tuků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také různých druhů léků včetně antikoncepce a jiných hormonálních léků.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Celková hladina cholesterolu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krvi by měla být na hodnotě 5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/l, zvýšené riziko se uvádí u celkové hladiny 5,5 – 6,5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mmol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/l. Cholesterol se dělí na tzv. hodný HDL a špatný LDL. I jejich poměr v celkové hladině cholesterolu je důležitý.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Optimální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zhruba poloviční koncentrace HDL vůči LDL.</a:t>
            </a:r>
          </a:p>
        </p:txBody>
      </p:sp>
      <p:sp>
        <p:nvSpPr>
          <p:cNvPr id="6" name="Mrak 5">
            <a:extLst>
              <a:ext uri="{FF2B5EF4-FFF2-40B4-BE49-F238E27FC236}">
                <a16:creationId xmlns:a16="http://schemas.microsoft.com/office/drawing/2014/main" id="{868257D3-7D25-2492-3DF0-3A50AACEEDE8}"/>
              </a:ext>
            </a:extLst>
          </p:cNvPr>
          <p:cNvSpPr/>
          <p:nvPr/>
        </p:nvSpPr>
        <p:spPr>
          <a:xfrm>
            <a:off x="4715805" y="4077072"/>
            <a:ext cx="504056" cy="52920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Mrak 6">
            <a:extLst>
              <a:ext uri="{FF2B5EF4-FFF2-40B4-BE49-F238E27FC236}">
                <a16:creationId xmlns:a16="http://schemas.microsoft.com/office/drawing/2014/main" id="{1F9BD346-04BA-805A-70DC-47A52ADB1AC7}"/>
              </a:ext>
            </a:extLst>
          </p:cNvPr>
          <p:cNvSpPr/>
          <p:nvPr/>
        </p:nvSpPr>
        <p:spPr>
          <a:xfrm>
            <a:off x="4715805" y="1867089"/>
            <a:ext cx="504056" cy="52920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3E926A0-85C7-A161-7BDB-5E60897DDA01}"/>
              </a:ext>
            </a:extLst>
          </p:cNvPr>
          <p:cNvSpPr txBox="1"/>
          <p:nvPr/>
        </p:nvSpPr>
        <p:spPr>
          <a:xfrm>
            <a:off x="1691680" y="1166843"/>
            <a:ext cx="51663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současné době vznikl v medicíně nový fenomén: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„honba za cholesterolem“.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mých osobních zkušeností jsou léky na snížení hladiny cholesterolu podávány téměř každému, kdo má hladinu celkového cholesterolu vyšší než 4,5mmol/l.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Tragédií je, že málokdy je s 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pacientem provedena anamnéza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aby si ošetřující lékař zjistil, jestli zvýšená hladina cholesterolu není způsobena třeba tím, že má pacient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momentálně velký stres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že má zkreslené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představy o zdravé výživě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nebo že se jedná o ženu v 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menopauze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kdy se cholesterol přirozeně mírně zvyšuje.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Často mají vyšší hladinu cholesterolu v krvi lidé, kteří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užívají léky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poškozující játra anebo lidé po prodělané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žloutence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 mononukleóze.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F27CA2-5DB5-66E8-5C2C-0B9D99089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23200"/>
            <a:ext cx="2157958" cy="287727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2243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D7A91D1-31E9-6339-94A7-CBB4A239DA62}"/>
              </a:ext>
            </a:extLst>
          </p:cNvPr>
          <p:cNvSpPr txBox="1"/>
          <p:nvPr/>
        </p:nvSpPr>
        <p:spPr>
          <a:xfrm>
            <a:off x="2051720" y="908721"/>
            <a:ext cx="48062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Léky na snižování hladiny cholesterolu, tak jako všechny léky, však mají celou řadu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vedlejších účinků. </a:t>
            </a: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Mohou poškozovat játra, způsobovat chronickou únavu, bolesti svalů, tvorbu žlučových kamenů nebo i snižovat pozornost a zpomalovat myšlení. </a:t>
            </a: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Určitě doporučuji přemýšlet nad nutností užívání těchto léků a položit si otázku, do jaké míry se jedná o vaše dobro a do jaké míry zajišťujete tržby farmaceutickým společnostem!</a:t>
            </a:r>
          </a:p>
        </p:txBody>
      </p:sp>
      <p:sp>
        <p:nvSpPr>
          <p:cNvPr id="4" name="Mrak 3">
            <a:extLst>
              <a:ext uri="{FF2B5EF4-FFF2-40B4-BE49-F238E27FC236}">
                <a16:creationId xmlns:a16="http://schemas.microsoft.com/office/drawing/2014/main" id="{DC172D94-DF1C-5073-B0A2-0D18DBD01394}"/>
              </a:ext>
            </a:extLst>
          </p:cNvPr>
          <p:cNvSpPr/>
          <p:nvPr/>
        </p:nvSpPr>
        <p:spPr>
          <a:xfrm>
            <a:off x="4115569" y="1628800"/>
            <a:ext cx="504056" cy="52920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Mrak 4">
            <a:extLst>
              <a:ext uri="{FF2B5EF4-FFF2-40B4-BE49-F238E27FC236}">
                <a16:creationId xmlns:a16="http://schemas.microsoft.com/office/drawing/2014/main" id="{0915A1D7-25A6-A884-AD17-EE675DD46F0F}"/>
              </a:ext>
            </a:extLst>
          </p:cNvPr>
          <p:cNvSpPr/>
          <p:nvPr/>
        </p:nvSpPr>
        <p:spPr>
          <a:xfrm>
            <a:off x="4115569" y="3284984"/>
            <a:ext cx="504056" cy="529208"/>
          </a:xfrm>
          <a:prstGeom prst="cloud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896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63FC603-2878-E434-4CCE-38764307EE5B}"/>
              </a:ext>
            </a:extLst>
          </p:cNvPr>
          <p:cNvSpPr txBox="1"/>
          <p:nvPr/>
        </p:nvSpPr>
        <p:spPr>
          <a:xfrm>
            <a:off x="1403648" y="980728"/>
            <a:ext cx="44644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Pokud máte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vyšší hladinu cholesterolu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pak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 byste měli udělat, je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uvolňovat své psychické napětí a přehodnotit svůj jídelníček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Cholesterol v krvi zvyšuje zejména kombinace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ztužených tuků a cukr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(průmyslově vyráběné sladkosti, sušenky, zákusky, ale i některé druhy müsli tyčinek). </a:t>
            </a:r>
          </a:p>
          <a:p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Dalšími rizikovými potravinami jsou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uzeniny, průmyslově vyráběné paštiky, tavené sýry, hotové pokrmy s dlouhou trvanlivostí, potraviny s vysokým obsahem bílého cukru a bílé mouky, umělá sladidla (aspartam), přepálené tuky a alkohol.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9B7BCA-7065-895D-8EFB-FB7EC1F2AF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879" y="2456460"/>
            <a:ext cx="3077451" cy="20526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636491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 Theme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4eb71313-1cf6-4961-b6ce-0c29fc5284b9">false</MarketSpecific>
    <ApprovalStatus xmlns="4eb71313-1cf6-4961-b6ce-0c29fc5284b9">InProgress</ApprovalStatus>
    <LocComments xmlns="4eb71313-1cf6-4961-b6ce-0c29fc5284b9" xsi:nil="true"/>
    <DirectSourceMarket xmlns="4eb71313-1cf6-4961-b6ce-0c29fc5284b9">english</DirectSourceMarket>
    <ThumbnailAssetId xmlns="4eb71313-1cf6-4961-b6ce-0c29fc5284b9" xsi:nil="true"/>
    <PrimaryImageGen xmlns="4eb71313-1cf6-4961-b6ce-0c29fc5284b9">true</PrimaryImageGen>
    <LegacyData xmlns="4eb71313-1cf6-4961-b6ce-0c29fc5284b9" xsi:nil="true"/>
    <TPFriendlyName xmlns="4eb71313-1cf6-4961-b6ce-0c29fc5284b9" xsi:nil="true"/>
    <NumericId xmlns="4eb71313-1cf6-4961-b6ce-0c29fc5284b9" xsi:nil="true"/>
    <LocRecommendedHandoff xmlns="4eb71313-1cf6-4961-b6ce-0c29fc5284b9" xsi:nil="true"/>
    <BlockPublish xmlns="4eb71313-1cf6-4961-b6ce-0c29fc5284b9">false</BlockPublish>
    <BusinessGroup xmlns="4eb71313-1cf6-4961-b6ce-0c29fc5284b9" xsi:nil="true"/>
    <OpenTemplate xmlns="4eb71313-1cf6-4961-b6ce-0c29fc5284b9">true</OpenTemplate>
    <SourceTitle xmlns="4eb71313-1cf6-4961-b6ce-0c29fc5284b9">Pressed Leaves design template</SourceTitle>
    <APEditor xmlns="4eb71313-1cf6-4961-b6ce-0c29fc5284b9">
      <UserInfo>
        <DisplayName/>
        <AccountId xsi:nil="true"/>
        <AccountType/>
      </UserInfo>
    </APEditor>
    <UALocComments xmlns="4eb71313-1cf6-4961-b6ce-0c29fc5284b9">2007 Template UpLeveling Do Not HandOff</UALocComments>
    <IntlLangReviewDate xmlns="4eb71313-1cf6-4961-b6ce-0c29fc5284b9" xsi:nil="true"/>
    <PublishStatusLookup xmlns="4eb71313-1cf6-4961-b6ce-0c29fc5284b9">
      <Value>346664</Value>
      <Value>346672</Value>
    </PublishStatusLookup>
    <ParentAssetId xmlns="4eb71313-1cf6-4961-b6ce-0c29fc5284b9" xsi:nil="true"/>
    <FeatureTagsTaxHTField0 xmlns="4eb71313-1cf6-4961-b6ce-0c29fc5284b9">
      <Terms xmlns="http://schemas.microsoft.com/office/infopath/2007/PartnerControls"/>
    </FeatureTagsTaxHTField0>
    <MachineTranslated xmlns="4eb71313-1cf6-4961-b6ce-0c29fc5284b9">false</MachineTranslated>
    <Providers xmlns="4eb71313-1cf6-4961-b6ce-0c29fc5284b9" xsi:nil="true"/>
    <OriginalSourceMarket xmlns="4eb71313-1cf6-4961-b6ce-0c29fc5284b9">english</OriginalSourceMarket>
    <APDescription xmlns="4eb71313-1cf6-4961-b6ce-0c29fc5284b9" xsi:nil="true"/>
    <ContentItem xmlns="4eb71313-1cf6-4961-b6ce-0c29fc5284b9" xsi:nil="true"/>
    <ClipArtFilename xmlns="4eb71313-1cf6-4961-b6ce-0c29fc5284b9" xsi:nil="true"/>
    <TPInstallLocation xmlns="4eb71313-1cf6-4961-b6ce-0c29fc5284b9" xsi:nil="true"/>
    <TimesCloned xmlns="4eb71313-1cf6-4961-b6ce-0c29fc5284b9" xsi:nil="true"/>
    <PublishTargets xmlns="4eb71313-1cf6-4961-b6ce-0c29fc5284b9">OfficeOnline,OfficeOnlineVNext</PublishTargets>
    <AcquiredFrom xmlns="4eb71313-1cf6-4961-b6ce-0c29fc5284b9">Internal MS</AcquiredFrom>
    <AssetStart xmlns="4eb71313-1cf6-4961-b6ce-0c29fc5284b9">2012-01-16T22:40:00+00:00</AssetStart>
    <FriendlyTitle xmlns="4eb71313-1cf6-4961-b6ce-0c29fc5284b9" xsi:nil="true"/>
    <Provider xmlns="4eb71313-1cf6-4961-b6ce-0c29fc5284b9" xsi:nil="true"/>
    <LastHandOff xmlns="4eb71313-1cf6-4961-b6ce-0c29fc5284b9" xsi:nil="true"/>
    <Manager xmlns="4eb71313-1cf6-4961-b6ce-0c29fc5284b9" xsi:nil="true"/>
    <UALocRecommendation xmlns="4eb71313-1cf6-4961-b6ce-0c29fc5284b9">Localize</UALocRecommendation>
    <ArtSampleDocs xmlns="4eb71313-1cf6-4961-b6ce-0c29fc5284b9" xsi:nil="true"/>
    <UACurrentWords xmlns="4eb71313-1cf6-4961-b6ce-0c29fc5284b9" xsi:nil="true"/>
    <TPClientViewer xmlns="4eb71313-1cf6-4961-b6ce-0c29fc5284b9" xsi:nil="true"/>
    <TemplateStatus xmlns="4eb71313-1cf6-4961-b6ce-0c29fc5284b9">Complete</TemplateStatus>
    <ShowIn xmlns="4eb71313-1cf6-4961-b6ce-0c29fc5284b9">Show everywhere</ShowIn>
    <CSXHash xmlns="4eb71313-1cf6-4961-b6ce-0c29fc5284b9" xsi:nil="true"/>
    <Downloads xmlns="4eb71313-1cf6-4961-b6ce-0c29fc5284b9">0</Downloads>
    <VoteCount xmlns="4eb71313-1cf6-4961-b6ce-0c29fc5284b9" xsi:nil="true"/>
    <OOCacheId xmlns="4eb71313-1cf6-4961-b6ce-0c29fc5284b9" xsi:nil="true"/>
    <IsDeleted xmlns="4eb71313-1cf6-4961-b6ce-0c29fc5284b9">false</IsDeleted>
    <InternalTagsTaxHTField0 xmlns="4eb71313-1cf6-4961-b6ce-0c29fc5284b9">
      <Terms xmlns="http://schemas.microsoft.com/office/infopath/2007/PartnerControls"/>
    </InternalTagsTaxHTField0>
    <UANotes xmlns="4eb71313-1cf6-4961-b6ce-0c29fc5284b9">2003 to 2007 conversion</UANotes>
    <AssetExpire xmlns="4eb71313-1cf6-4961-b6ce-0c29fc5284b9">2035-01-01T08:00:00+00:00</AssetExpire>
    <CSXSubmissionMarket xmlns="4eb71313-1cf6-4961-b6ce-0c29fc5284b9" xsi:nil="true"/>
    <DSATActionTaken xmlns="4eb71313-1cf6-4961-b6ce-0c29fc5284b9" xsi:nil="true"/>
    <SubmitterId xmlns="4eb71313-1cf6-4961-b6ce-0c29fc5284b9" xsi:nil="true"/>
    <EditorialTags xmlns="4eb71313-1cf6-4961-b6ce-0c29fc5284b9" xsi:nil="true"/>
    <TPExecutable xmlns="4eb71313-1cf6-4961-b6ce-0c29fc5284b9" xsi:nil="true"/>
    <CSXSubmissionDate xmlns="4eb71313-1cf6-4961-b6ce-0c29fc5284b9" xsi:nil="true"/>
    <CSXUpdate xmlns="4eb71313-1cf6-4961-b6ce-0c29fc5284b9">false</CSXUpdate>
    <AssetType xmlns="4eb71313-1cf6-4961-b6ce-0c29fc5284b9">TP</AssetType>
    <ApprovalLog xmlns="4eb71313-1cf6-4961-b6ce-0c29fc5284b9" xsi:nil="true"/>
    <BugNumber xmlns="4eb71313-1cf6-4961-b6ce-0c29fc5284b9" xsi:nil="true"/>
    <OriginAsset xmlns="4eb71313-1cf6-4961-b6ce-0c29fc5284b9" xsi:nil="true"/>
    <TPComponent xmlns="4eb71313-1cf6-4961-b6ce-0c29fc5284b9" xsi:nil="true"/>
    <Milestone xmlns="4eb71313-1cf6-4961-b6ce-0c29fc5284b9" xsi:nil="true"/>
    <RecommendationsModifier xmlns="4eb71313-1cf6-4961-b6ce-0c29fc5284b9" xsi:nil="true"/>
    <AssetId xmlns="4eb71313-1cf6-4961-b6ce-0c29fc5284b9">TP102816588</AssetId>
    <PolicheckWords xmlns="4eb71313-1cf6-4961-b6ce-0c29fc5284b9" xsi:nil="true"/>
    <TPLaunchHelpLink xmlns="4eb71313-1cf6-4961-b6ce-0c29fc5284b9" xsi:nil="true"/>
    <IntlLocPriority xmlns="4eb71313-1cf6-4961-b6ce-0c29fc5284b9" xsi:nil="true"/>
    <TPApplication xmlns="4eb71313-1cf6-4961-b6ce-0c29fc5284b9" xsi:nil="true"/>
    <IntlLangReviewer xmlns="4eb71313-1cf6-4961-b6ce-0c29fc5284b9" xsi:nil="true"/>
    <HandoffToMSDN xmlns="4eb71313-1cf6-4961-b6ce-0c29fc5284b9" xsi:nil="true"/>
    <PlannedPubDate xmlns="4eb71313-1cf6-4961-b6ce-0c29fc5284b9" xsi:nil="true"/>
    <CrawlForDependencies xmlns="4eb71313-1cf6-4961-b6ce-0c29fc5284b9">false</CrawlForDependencies>
    <LocLastLocAttemptVersionLookup xmlns="4eb71313-1cf6-4961-b6ce-0c29fc5284b9">788517</LocLastLocAttemptVersionLookup>
    <TrustLevel xmlns="4eb71313-1cf6-4961-b6ce-0c29fc5284b9">1 Microsoft Managed Content</TrustLevel>
    <CampaignTagsTaxHTField0 xmlns="4eb71313-1cf6-4961-b6ce-0c29fc5284b9">
      <Terms xmlns="http://schemas.microsoft.com/office/infopath/2007/PartnerControls"/>
    </CampaignTagsTaxHTField0>
    <TPNamespace xmlns="4eb71313-1cf6-4961-b6ce-0c29fc5284b9" xsi:nil="true"/>
    <TaxCatchAll xmlns="4eb71313-1cf6-4961-b6ce-0c29fc5284b9"/>
    <IsSearchable xmlns="4eb71313-1cf6-4961-b6ce-0c29fc5284b9">true</IsSearchable>
    <TemplateTemplateType xmlns="4eb71313-1cf6-4961-b6ce-0c29fc5284b9">PowerPoint 12 Default</TemplateTemplateType>
    <Markets xmlns="4eb71313-1cf6-4961-b6ce-0c29fc5284b9"/>
    <IntlLangReview xmlns="4eb71313-1cf6-4961-b6ce-0c29fc5284b9">false</IntlLangReview>
    <UAProjectedTotalWords xmlns="4eb71313-1cf6-4961-b6ce-0c29fc5284b9" xsi:nil="true"/>
    <OutputCachingOn xmlns="4eb71313-1cf6-4961-b6ce-0c29fc5284b9">false</OutputCachingOn>
    <LocMarketGroupTiers2 xmlns="4eb71313-1cf6-4961-b6ce-0c29fc5284b9">,t:Tier 1,t:Tier 2,t:Tier 3,</LocMarketGroupTiers2>
    <APAuthor xmlns="4eb71313-1cf6-4961-b6ce-0c29fc5284b9">
      <UserInfo>
        <DisplayName/>
        <AccountId>1928</AccountId>
        <AccountType/>
      </UserInfo>
    </APAuthor>
    <TPCommandLine xmlns="4eb71313-1cf6-4961-b6ce-0c29fc5284b9" xsi:nil="true"/>
    <LocManualTestRequired xmlns="4eb71313-1cf6-4961-b6ce-0c29fc5284b9">false</LocManualTestRequired>
    <TPAppVersion xmlns="4eb71313-1cf6-4961-b6ce-0c29fc5284b9" xsi:nil="true"/>
    <EditorialStatus xmlns="4eb71313-1cf6-4961-b6ce-0c29fc5284b9" xsi:nil="true"/>
    <LastModifiedDateTime xmlns="4eb71313-1cf6-4961-b6ce-0c29fc5284b9" xsi:nil="true"/>
    <TPLaunchHelpLinkType xmlns="4eb71313-1cf6-4961-b6ce-0c29fc5284b9">Template</TPLaunchHelpLinkType>
    <OriginalRelease xmlns="4eb71313-1cf6-4961-b6ce-0c29fc5284b9">14</OriginalRelease>
    <ScenarioTagsTaxHTField0 xmlns="4eb71313-1cf6-4961-b6ce-0c29fc5284b9">
      <Terms xmlns="http://schemas.microsoft.com/office/infopath/2007/PartnerControls"/>
    </ScenarioTagsTaxHTField0>
    <LocalizationTagsTaxHTField0 xmlns="4eb71313-1cf6-4961-b6ce-0c29fc5284b9">
      <Terms xmlns="http://schemas.microsoft.com/office/infopath/2007/PartnerControls"/>
    </LocalizationTags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58" ma:contentTypeDescription="Create a new document." ma:contentTypeScope="" ma:versionID="cb85242d804791fa63a999220e43a0bf">
  <xsd:schema xmlns:xsd="http://www.w3.org/2001/XMLSchema" xmlns:xs="http://www.w3.org/2001/XMLSchema" xmlns:p="http://schemas.microsoft.com/office/2006/metadata/properties" xmlns:ns2="4eb71313-1cf6-4961-b6ce-0c29fc5284b9" targetNamespace="http://schemas.microsoft.com/office/2006/metadata/properties" ma:root="true" ma:fieldsID="2e13631c6b34a2889e7ce7c8f1efd12b" ns2:_="">
    <xsd:import namespace="4eb71313-1cf6-4961-b6ce-0c29fc5284b9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71313-1cf6-4961-b6ce-0c29fc5284b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c3f4d027-4fd8-4cc2-8b85-0841a4458da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CA8D83B-96EC-4276-857B-79C0D68D41F2}" ma:internalName="CSXSubmissionMarket" ma:readOnly="false" ma:showField="MarketName" ma:web="4eb71313-1cf6-4961-b6ce-0c29fc5284b9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795c8547-23fd-40ca-83e8-685fb4656d05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3E8746B6-F860-4147-B98C-956DED1CEF1C}" ma:internalName="InProjectListLookup" ma:readOnly="true" ma:showField="InProjectLis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dd8e871c-dee9-4360-89a8-b52fc0509435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3E8746B6-F860-4147-B98C-956DED1CEF1C}" ma:internalName="LastCompleteVersionLookup" ma:readOnly="true" ma:showField="LastComplete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3E8746B6-F860-4147-B98C-956DED1CEF1C}" ma:internalName="LastPreviewErrorLookup" ma:readOnly="true" ma:showField="LastPreview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3E8746B6-F860-4147-B98C-956DED1CEF1C}" ma:internalName="LastPreviewResultLookup" ma:readOnly="true" ma:showField="LastPreview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3E8746B6-F860-4147-B98C-956DED1CEF1C}" ma:internalName="LastPreviewAttemptDateLookup" ma:readOnly="true" ma:showField="LastPreview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3E8746B6-F860-4147-B98C-956DED1CEF1C}" ma:internalName="LastPreviewedByLookup" ma:readOnly="true" ma:showField="LastPreview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3E8746B6-F860-4147-B98C-956DED1CEF1C}" ma:internalName="LastPreviewTimeLookup" ma:readOnly="true" ma:showField="LastPreview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3E8746B6-F860-4147-B98C-956DED1CEF1C}" ma:internalName="LastPreviewVersionLookup" ma:readOnly="true" ma:showField="LastPreview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3E8746B6-F860-4147-B98C-956DED1CEF1C}" ma:internalName="LastPublishErrorLookup" ma:readOnly="true" ma:showField="LastPublish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3E8746B6-F860-4147-B98C-956DED1CEF1C}" ma:internalName="LastPublishResultLookup" ma:readOnly="true" ma:showField="LastPublish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3E8746B6-F860-4147-B98C-956DED1CEF1C}" ma:internalName="LastPublishAttemptDateLookup" ma:readOnly="true" ma:showField="LastPublish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3E8746B6-F860-4147-B98C-956DED1CEF1C}" ma:internalName="LastPublishedByLookup" ma:readOnly="true" ma:showField="LastPublish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3E8746B6-F860-4147-B98C-956DED1CEF1C}" ma:internalName="LastPublishTimeLookup" ma:readOnly="true" ma:showField="LastPublish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3E8746B6-F860-4147-B98C-956DED1CEF1C}" ma:internalName="LastPublishVersionLookup" ma:readOnly="true" ma:showField="LastPublish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23C0E5B4-08EA-4DE1-951E-EEC9D1148E55}" ma:internalName="LocLastLocAttemptVersionLookup" ma:readOnly="false" ma:showField="LastLocAttemptVersion" ma:web="4eb71313-1cf6-4961-b6ce-0c29fc5284b9">
      <xsd:simpleType>
        <xsd:restriction base="dms:Lookup"/>
      </xsd:simpleType>
    </xsd:element>
    <xsd:element name="LocLastLocAttemptVersionTypeLookup" ma:index="71" nillable="true" ma:displayName="Loc Last Loc Attempt Version Type" ma:default="" ma:list="{23C0E5B4-08EA-4DE1-951E-EEC9D1148E55}" ma:internalName="LocLastLocAttemptVersionTypeLookup" ma:readOnly="true" ma:showField="LastLocAttemptVersionType" ma:web="4eb71313-1cf6-4961-b6ce-0c29fc5284b9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23C0E5B4-08EA-4DE1-951E-EEC9D1148E55}" ma:internalName="LocNewPublishedVersionLookup" ma:readOnly="true" ma:showField="NewPublishedVersion" ma:web="4eb71313-1cf6-4961-b6ce-0c29fc5284b9">
      <xsd:simpleType>
        <xsd:restriction base="dms:Lookup"/>
      </xsd:simpleType>
    </xsd:element>
    <xsd:element name="LocOverallHandbackStatusLookup" ma:index="75" nillable="true" ma:displayName="Loc Overall Handback Status" ma:default="" ma:list="{23C0E5B4-08EA-4DE1-951E-EEC9D1148E55}" ma:internalName="LocOverallHandbackStatusLookup" ma:readOnly="true" ma:showField="OverallHandbackStatus" ma:web="4eb71313-1cf6-4961-b6ce-0c29fc5284b9">
      <xsd:simpleType>
        <xsd:restriction base="dms:Lookup"/>
      </xsd:simpleType>
    </xsd:element>
    <xsd:element name="LocOverallLocStatusLookup" ma:index="76" nillable="true" ma:displayName="Loc Overall Localize Status" ma:default="" ma:list="{23C0E5B4-08EA-4DE1-951E-EEC9D1148E55}" ma:internalName="LocOverallLocStatusLookup" ma:readOnly="true" ma:showField="OverallLocStatus" ma:web="4eb71313-1cf6-4961-b6ce-0c29fc5284b9">
      <xsd:simpleType>
        <xsd:restriction base="dms:Lookup"/>
      </xsd:simpleType>
    </xsd:element>
    <xsd:element name="LocOverallPreviewStatusLookup" ma:index="77" nillable="true" ma:displayName="Loc Overall Preview Status" ma:default="" ma:list="{23C0E5B4-08EA-4DE1-951E-EEC9D1148E55}" ma:internalName="LocOverallPreviewStatusLookup" ma:readOnly="true" ma:showField="OverallPreviewStatus" ma:web="4eb71313-1cf6-4961-b6ce-0c29fc5284b9">
      <xsd:simpleType>
        <xsd:restriction base="dms:Lookup"/>
      </xsd:simpleType>
    </xsd:element>
    <xsd:element name="LocOverallPublishStatusLookup" ma:index="78" nillable="true" ma:displayName="Loc Overall Publish Status" ma:default="" ma:list="{23C0E5B4-08EA-4DE1-951E-EEC9D1148E55}" ma:internalName="LocOverallPublishStatusLookup" ma:readOnly="true" ma:showField="OverallPublishStatus" ma:web="4eb71313-1cf6-4961-b6ce-0c29fc5284b9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23C0E5B4-08EA-4DE1-951E-EEC9D1148E55}" ma:internalName="LocProcessedForHandoffsLookup" ma:readOnly="true" ma:showField="ProcessedForHandoffs" ma:web="4eb71313-1cf6-4961-b6ce-0c29fc5284b9">
      <xsd:simpleType>
        <xsd:restriction base="dms:Lookup"/>
      </xsd:simpleType>
    </xsd:element>
    <xsd:element name="LocProcessedForMarketsLookup" ma:index="81" nillable="true" ma:displayName="Loc Processed For Markets" ma:default="" ma:list="{23C0E5B4-08EA-4DE1-951E-EEC9D1148E55}" ma:internalName="LocProcessedForMarketsLookup" ma:readOnly="true" ma:showField="ProcessedForMarkets" ma:web="4eb71313-1cf6-4961-b6ce-0c29fc5284b9">
      <xsd:simpleType>
        <xsd:restriction base="dms:Lookup"/>
      </xsd:simpleType>
    </xsd:element>
    <xsd:element name="LocPublishedDependentAssetsLookup" ma:index="82" nillable="true" ma:displayName="Loc Published Dependent Assets" ma:default="" ma:list="{23C0E5B4-08EA-4DE1-951E-EEC9D1148E55}" ma:internalName="LocPublishedDependentAssetsLookup" ma:readOnly="true" ma:showField="PublishedDependentAssets" ma:web="4eb71313-1cf6-4961-b6ce-0c29fc5284b9">
      <xsd:simpleType>
        <xsd:restriction base="dms:Lookup"/>
      </xsd:simpleType>
    </xsd:element>
    <xsd:element name="LocPublishedLinkedAssetsLookup" ma:index="83" nillable="true" ma:displayName="Loc Published Linked Assets" ma:default="" ma:list="{23C0E5B4-08EA-4DE1-951E-EEC9D1148E55}" ma:internalName="LocPublishedLinkedAssetsLookup" ma:readOnly="true" ma:showField="PublishedLinkedAssets" ma:web="4eb71313-1cf6-4961-b6ce-0c29fc5284b9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64f61a5-8dda-4b60-92b7-5d2a1238c06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CA8D83B-96EC-4276-857B-79C0D68D41F2}" ma:internalName="Markets" ma:readOnly="false" ma:showField="MarketNa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3E8746B6-F860-4147-B98C-956DED1CEF1C}" ma:internalName="NumOfRatingsLookup" ma:readOnly="true" ma:showField="NumOfRating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3E8746B6-F860-4147-B98C-956DED1CEF1C}" ma:internalName="PublishStatusLookup" ma:readOnly="false" ma:showField="PublishStatu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cb8549bf-ef8d-4a3b-b930-30a5e5f6ddc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4e3c5e03-5af4-47a0-b7f8-ada82367dacf}" ma:internalName="TaxCatchAll" ma:showField="CatchAllData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4e3c5e03-5af4-47a0-b7f8-ada82367dacf}" ma:internalName="TaxCatchAllLabel" ma:readOnly="true" ma:showField="CatchAllDataLabel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85C23E-18D7-4D66-8793-BBB41A3C92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49E648-7640-4B7E-A4B3-AEFCFE88E2EA}">
  <ds:schemaRefs>
    <ds:schemaRef ds:uri="http://schemas.microsoft.com/office/2006/metadata/properties"/>
    <ds:schemaRef ds:uri="http://schemas.microsoft.com/office/infopath/2007/PartnerControls"/>
    <ds:schemaRef ds:uri="4eb71313-1cf6-4961-b6ce-0c29fc5284b9"/>
  </ds:schemaRefs>
</ds:datastoreItem>
</file>

<file path=customXml/itemProps3.xml><?xml version="1.0" encoding="utf-8"?>
<ds:datastoreItem xmlns:ds="http://schemas.openxmlformats.org/officeDocument/2006/customXml" ds:itemID="{12E410E3-6F20-40AB-940F-E1BACB685E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71313-1cf6-4961-b6ce-0c29fc528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Šablona návrhu Herbář</Template>
  <TotalTime>142</TotalTime>
  <Words>2108</Words>
  <Application>Microsoft Office PowerPoint</Application>
  <PresentationFormat>Předvádění na obrazovce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Segoe Print</vt:lpstr>
      <vt:lpstr>Times New Roman</vt:lpstr>
      <vt:lpstr>Motiv Office</vt:lpstr>
      <vt:lpstr>Cholesterol, nadýmání </vt:lpstr>
      <vt:lpstr>Prezentace aplikace PowerPoint</vt:lpstr>
      <vt:lpstr>Prezentace aplikace PowerPoint</vt:lpstr>
      <vt:lpstr>Prezentace aplikace PowerPoint</vt:lpstr>
      <vt:lpstr>CHOLESTEROL</vt:lpstr>
      <vt:lpstr>Prezentace aplikace PowerPoint</vt:lpstr>
      <vt:lpstr>Prezentace aplikace PowerPoint</vt:lpstr>
      <vt:lpstr>Prezentace aplikace PowerPoint</vt:lpstr>
      <vt:lpstr>Prezentace aplikace PowerPoint</vt:lpstr>
      <vt:lpstr>Přírodní léčba</vt:lpstr>
      <vt:lpstr>Prezentace aplikace PowerPoint</vt:lpstr>
      <vt:lpstr>Moje osvědčené tipy</vt:lpstr>
      <vt:lpstr>NADÝMÁNÍ</vt:lpstr>
      <vt:lpstr>Přírodní léčba</vt:lpstr>
      <vt:lpstr>PRŮJEM</vt:lpstr>
      <vt:lpstr>Přírodní  léčba</vt:lpstr>
      <vt:lpstr>Prezentace aplikace PowerPoint</vt:lpstr>
      <vt:lpstr>ZÁCPA</vt:lpstr>
      <vt:lpstr>Prezentace aplikace PowerPoint</vt:lpstr>
      <vt:lpstr>Prezentace aplikace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Cholesterol, nadýmání </dc:title>
  <dc:subject/>
  <dc:creator>IT Serafin</dc:creator>
  <cp:keywords/>
  <dc:description/>
  <cp:lastModifiedBy>IT Serafin</cp:lastModifiedBy>
  <cp:revision>18</cp:revision>
  <dcterms:created xsi:type="dcterms:W3CDTF">2022-07-09T11:29:26Z</dcterms:created>
  <dcterms:modified xsi:type="dcterms:W3CDTF">2022-07-30T18:55:36Z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TC100690481029</vt:lpwstr>
  </property>
  <property fmtid="{D5CDD505-2E9C-101B-9397-08002B2CF9AE}" pid="3" name="InternalTags">
    <vt:lpwstr/>
  </property>
  <property fmtid="{D5CDD505-2E9C-101B-9397-08002B2CF9AE}" pid="4" name="ContentTypeId">
    <vt:lpwstr>0x010100AC6DD24B17643A43B5911557F59D23340400899CD97D2199F748BA22A48D93649A64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14443600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