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80" r:id="rId10"/>
    <p:sldId id="260" r:id="rId11"/>
    <p:sldId id="276" r:id="rId12"/>
    <p:sldId id="277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7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0"/>
  </p:normalViewPr>
  <p:slideViewPr>
    <p:cSldViewPr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cs-CZ" noProof="0"/>
              <a:t>Kliknutím můžete upravit styl předlohy.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5E67F6-2A6C-4933-AEB1-3EE25EB2B2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3D2A-A283-45EF-A0AD-27957759C5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17171-B182-494D-8FC1-41855F79535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0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EBEEF-D679-4942-A6DF-EBC41574AE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59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2D6A2-E7C3-479E-8932-CEE90D5AE2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9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95407-0549-45F9-AC84-C54C29C9169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7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EA46-183A-4720-9608-597B0691949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4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CDED3-1908-432C-84D1-D7871B963E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08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72C9-FFCF-4487-83FF-4BC90BBF31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71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B428-9A48-43F9-9372-B76F906629C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38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FD41-6FB6-4D70-9C1C-FEEBEDD9B0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Po kliknutí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5FD573A1-F78E-4C13-A7A0-C6657296644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548680"/>
            <a:ext cx="7448872" cy="2064345"/>
          </a:xfrm>
        </p:spPr>
        <p:txBody>
          <a:bodyPr/>
          <a:lstStyle/>
          <a:p>
            <a:r>
              <a:rPr lang="cs-CZ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800" dirty="0"/>
              <a:t>a vše s ním spojené</a:t>
            </a:r>
            <a:endParaRPr lang="tr-TR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5660B-6264-F9B3-F922-22081A2B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Posílení těla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13CC2-9892-E47B-BAEA-5C2A9494FC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Střídavě užívejte přípravky zejména s 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obsahem přírodních hub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Ty mají v sobě mimo jiné skvělou látku zvanou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betaglukan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Ten umí vyživovat a modelovat náš imunitní systém.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Pozor!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Musí to být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betaglukan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hub, ne z obilí.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pociťovaném stresu zařaďte kapsle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Pohoda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obsahem extraktu z kořene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Kudzu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umí přirozeně stimulovat serotonin a dopamin v našem mozku.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D0AAB47-767C-4178-8D39-430104772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276873"/>
            <a:ext cx="371906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74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5660B-6264-F9B3-F922-22081A2B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Posílení ducha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13CC2-9892-E47B-BAEA-5C2A9494FC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Nesledujte mainstreamové zprávy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Soustřeďte se na hýčkání vztahu k sobě samému a k vaší rodině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Denně se hýbejte tak, aby vám to přinášelo radost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Stýkejte se pouze s pozitivními lidmi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Zkuste pravidelně meditovat, třeba i v pohybu. V meditaci není nutné jen sedět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D65306B-408F-D6AA-3F3B-FCD4046D2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599573" cy="346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60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5660B-6264-F9B3-F922-22081A2B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Posílení ducha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13CC2-9892-E47B-BAEA-5C2A9494F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1916832"/>
            <a:ext cx="3628256" cy="42093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Pravidelně provozujte dechové techniky na uvolnění stresu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Přihlaste se do kurzů jógy, meditací nebo jen cvičení, které vás bude bavit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Zkuste pracovat na odpuštění sobě i druhým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Přečtete si můj e-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„Jak zvládnout stres a napětí“.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B4667B8-24F4-CA3E-41A5-E479DD9C0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487379" cy="331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41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Covidu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435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počátku jsme si naivně mysleli, že covid vymizí a zase budeme žít jako dřív.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jeho virové povahy však vymizet nemůže, takže s námi bude stále. Nicméně je potřeba si uvědomit, že se vlastně jedná o chřipku, která pro některé jedince může mít těžký průběh.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Takové chřipky tu každý rok byly také, jen se jin nevěnovalo tolik pozornosti. Proč…na to si musí odpovědět každý sám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56EA86-0115-6548-3A58-A3F01EC9C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2952328" cy="221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16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5660B-6264-F9B3-F922-22081A2B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podpoří uzdravení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13CC2-9892-E47B-BAEA-5C2A9494FC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Střídejte po dni čaje Imunita a Průdušky. K tomu denně užívejte kapsle Plíce a kapsle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Coriolus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Jezte kvalitní jídlo bez přidaných chemikálií a pijte dostatek tekutin. </a:t>
            </a: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Doporučuji přidat k léčbě Zinek a také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Multiserafin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je plný přírodních vitamínů a minerálů.</a:t>
            </a:r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C96D29F-4A1F-61AE-B225-DDE455889C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366507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06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Coriolus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465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Coriolus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skvělá léčivá houba, která dokáže likvidovat v našem těle většinu nežádoucích virů, bakterií, ale i různé novotvary.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Japonsku jsou dělané výzkumy související s jejími silnými účinky proti rakovinovému bujení. Je tak účinná, že si jí začínají farmaceutické firmy přivlastňovat.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ám, přírodním léčitelům jí pod různými záminkami zakazují používat.  A tak jí můžete koupit jen jako veterinární léčivo, to zatím lze…ale nebojte je hlavně pro lidi.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F4E09F-79E1-941D-E0B0-7C801F519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03" y="4527562"/>
            <a:ext cx="3058194" cy="203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66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…a co děti?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4057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děti od 3 let vše platí úplně stejně, jen místo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Coriolusu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jim doporučuji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IMUNOfungin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Ne, že by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Coriolus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nemohly, ale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IMUNOfungin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 jim bude více chutnat.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Kapsle Plíce pak můžete otevřít a vysypat do malého množství vody. Tak se jim budou lépe užívat.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0E35A6-6437-A8A6-2B16-9E8E84CC7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11803"/>
            <a:ext cx="3312368" cy="220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91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Covidu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583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onemocnění může přijít tzv. post covid syndrom. Ten přichází jak v případě slabšího, tak i v případě silnějšího průběhu, ale také i v případě očkování. Je samozřejmé, že ne u všech, ale bohužel se postupně projevuje u mnoha osob.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ohledem na to, že post covid se začíná dle mých pozorování objevovat až za 2-4 měsíce, tak často nedochází k propojení mezi příznaky a dříve prodělaným covidem či očkováním.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Úmyslně zde zmiňuji i očkování, jelikož i když se podle všech prohlášení jednalo o nové typy vakcín, tak organismus v menší míře po očkování nemoc „prodělat“ musel, jelikož by si jinak protilátky nevytvořil. Jen upozornění pod čarou. Očkování bylo vytvořené na první typ covidu…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921550-AB6A-9868-855E-F8A0FE1C5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225819"/>
            <a:ext cx="237626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87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covid syndrom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543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si pro sebe dělím postcovid to čtyř typů projevů. Ty se často i vzájemně prolínají.</a:t>
            </a:r>
          </a:p>
          <a:p>
            <a:pPr lvl="0">
              <a:lnSpc>
                <a:spcPct val="107000"/>
              </a:lnSpc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 dechový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romanUcPeriod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 jaterní </a:t>
            </a:r>
          </a:p>
          <a:p>
            <a:pPr lvl="0">
              <a:lnSpc>
                <a:spcPct val="107000"/>
              </a:lnSpc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boreliový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 cévní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3F57FD-D895-F8BA-F41C-D10041FE9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03" y="2448342"/>
            <a:ext cx="2355726" cy="31409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8145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dechový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435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Lidé mají chronické obtíže s dechem, může se u nich vyvinout i astma.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celkově unavení, mívají bolesti svalů a někdy obtíže s krevním tlakem.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Většinou to jsou lidé, kteří onemocněli hned v té první vlně covidu anebo už před onemocněním trpěli dechovými problémy či infekcí s plicními chlamydiemi.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B0E8B9-82F2-F359-FB4F-9C1885FFE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02509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91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866844F-DFAF-C4AD-6D70-31A91A38C9C1}"/>
              </a:ext>
            </a:extLst>
          </p:cNvPr>
          <p:cNvSpPr txBox="1"/>
          <p:nvPr/>
        </p:nvSpPr>
        <p:spPr>
          <a:xfrm>
            <a:off x="1475656" y="335846"/>
            <a:ext cx="53823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Segoe Print" panose="02000600000000000000" pitchFamily="2" charset="0"/>
              </a:rPr>
              <a:t>Miluji přírodu, obdivuji ji, a hluboce před ní smekám.  Rok, co rok s němým úžasem pozoruji, jak malé semínko přesně ví, co dělat.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První krůpěje jarního deště a zlaté jarní paprsky v něm probudí magickou sílu. Klíčí, roste, zraje, plodí… jako by mu někdo neviditelnou taktovkou dával znamení co teď a co potom. 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S pokorou a úžasem pozoruji stromy. Jejich kořeny jsou často propletené a větve se s pomocí větru vzájemně dotýkají a hladí. 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Celý les umí společně komunikovat a žít jako jedna velká rodina. Nezměrná síla přírody na jaře vžene mízu do kořenů stromů a pod kůrou vlákny připomínajícími cévy jí tlačí až do konce té </a:t>
            </a:r>
            <a:r>
              <a:rPr lang="cs-CZ" sz="1600" dirty="0" err="1">
                <a:latin typeface="Segoe Print" panose="02000600000000000000" pitchFamily="2" charset="0"/>
              </a:rPr>
              <a:t>nejposlednější</a:t>
            </a:r>
            <a:r>
              <a:rPr lang="cs-CZ" sz="1600" dirty="0">
                <a:latin typeface="Segoe Print" panose="02000600000000000000" pitchFamily="2" charset="0"/>
              </a:rPr>
              <a:t> větvičky, aby na ní mohly vyrašit pupeny. 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Pupeny v sobě mají velkou životní sílu, a pokud my máme v sobě pokoru a lásku k přírodě, tak nám je dovoleno malou část této nádhery použít na léčení našeho těla i duše.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524EC7-5F51-6752-FA72-C47A78DEE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65853"/>
            <a:ext cx="2247757" cy="33716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26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E49C6-CAAC-F603-E81E-953E96BB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3050"/>
            <a:ext cx="3456384" cy="1162050"/>
          </a:xfrm>
        </p:spPr>
        <p:txBody>
          <a:bodyPr/>
          <a:lstStyle/>
          <a:p>
            <a:r>
              <a:rPr lang="cs-CZ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Přírodní léčba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6A44ED9-B337-C07E-408A-D127AB9BE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56" y="1316765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211058-469D-5C62-65D4-DEE4E5C01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616" y="1435100"/>
            <a:ext cx="2349897" cy="4691063"/>
          </a:xfrm>
        </p:spPr>
        <p:txBody>
          <a:bodyPr/>
          <a:lstStyle/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čajový koncentrát Průdušky a plíce</a:t>
            </a: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kapsle Plíce</a:t>
            </a: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kapsle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Multiserafin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 užívat minimálně 2 měsíce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1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jaterní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494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Lidé mívají obtíže s trávením, bolesti břicha, reflux jícnu a také velmi často kožní obtíže a ekzémy, které do té doby neměli.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Většinou to jsou lidé, kteří v minulosti prodělali mononukleózu, ale není to podmínkou. Mononukleózu způsobuje EB virus, který zůstává v tzv. spící formě v organismu. Již bylo prokázáno, že covid tento virus aktivuje a on může následně společně s oslabenou imunitou vytvářet popsané obtíže.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Často ruku v ruce s výše popsaným se aktivují i herpes viry způsobující opary.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B5C088-91B9-3E75-3701-CDA5C54C1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44" y="4535791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938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E49C6-CAAC-F603-E81E-953E96BB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3050"/>
            <a:ext cx="3456384" cy="1162050"/>
          </a:xfrm>
        </p:spPr>
        <p:txBody>
          <a:bodyPr/>
          <a:lstStyle/>
          <a:p>
            <a:r>
              <a:rPr lang="cs-CZ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Přírodní léčba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211058-469D-5C62-65D4-DEE4E5C01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616" y="1435100"/>
            <a:ext cx="3384376" cy="46910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tomto případě opravdu není jednoduchá a doporučuji se zároveň obrátit na odborníka zabývajícího se přírodní léčbou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Střídejte po dni čaje: Játra a Imunita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tomu denně užívejte: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Coriolus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Dračí krev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kapsle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Pylergen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kapsle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Multiserafin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458C5FA-CC25-DBF7-4BE5-37B1FB909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48" y="1504354"/>
            <a:ext cx="3072160" cy="409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77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</a:t>
            </a:r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boreliový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454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Stejně tak, jak covid aktivuje EB virus, tak může aktivovat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borelie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organismu.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Borelie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tzv. inter buněční parazité, kteří trpělivě čekají na svoji chvíli, kdy imunitní systém bude zaměstnaný jinými problémy a budou moci vyrazit do krevního systému a do celého těla.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projevy pak jsou bolesti kloubů a páteře, záněty šlach a kloubních pouzder, celková velká únava, bolesti svalů a hlavy, celkové neuralgie po těle.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E7FBA5-B61D-E63E-AF1D-12A6DFAC4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54" y="4433899"/>
            <a:ext cx="3114092" cy="207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431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E49C6-CAAC-F603-E81E-953E96BB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3050"/>
            <a:ext cx="3456384" cy="1162050"/>
          </a:xfrm>
        </p:spPr>
        <p:txBody>
          <a:bodyPr/>
          <a:lstStyle/>
          <a:p>
            <a:r>
              <a:rPr lang="cs-CZ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Přírodní léčba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211058-469D-5C62-65D4-DEE4E5C01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616" y="1435100"/>
            <a:ext cx="3384376" cy="46910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 v tomto případě není jednoduchá a doporučuji se zároveň obrátit na odborníka zabývajícího se přírodní léčbou.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Střídejte po dni čaje: Klouby a Imunita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tomu denně užívejte: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kapsle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Vilcacora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kapsle Ochránce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tinkturu Štětka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7A170F7-2A3A-C7F7-E5CA-8644D0145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06491"/>
            <a:ext cx="3033762" cy="404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696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cévní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494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Nejčastějšími projevy jsou problémy s očima, se zrakem. Často dochází k makulární degeneraci a celkově k poškození oční sítnice. Je to způsobeno chronickým zánětem cévní stěny, který v první fázi postihuje ty nejjemnější a nejdrobnější kapiláry.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Chronický zánět v těle vzniká přetížením imunitního systému, který pak není schopen eliminovat záněty v organismu.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Záněty postihují všechny cévy a projevy mohou být i v oblasti hlavy, mozku. Určitě jste zaslechli pojem „covidová tma“.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Cévní typ post covidového syndromu je nejhůře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diagnostikovatelný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jelikož se schovává za jiné typy onemocnění.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A98C50-4620-A043-9480-6E8762205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29" y="4656638"/>
            <a:ext cx="2686141" cy="179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64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E49C6-CAAC-F603-E81E-953E96BB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3050"/>
            <a:ext cx="3456384" cy="1162050"/>
          </a:xfrm>
        </p:spPr>
        <p:txBody>
          <a:bodyPr/>
          <a:lstStyle/>
          <a:p>
            <a:r>
              <a:rPr lang="cs-CZ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Přírodní léčba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211058-469D-5C62-65D4-DEE4E5C01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616" y="1435100"/>
            <a:ext cx="3384376" cy="46910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třídejte po dni čaje Bystrá mysl a Žíly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tomu užívejte kapsle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Agaricus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mají silný protizánětlivý účinek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kapsle Serafin Céčko.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 obsahují exotické ovoce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vysokým obsahem přírodního vitamínu C, který působí protizánětlivě a zároveň mírně ředí krev.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problémech se zrakem můžete ještě přidat kapsle Oči a při problémech s pamětí tinkturu z pupenů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Gotukola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BC818-B3F5-7FCA-0924-5702A61A8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6D43149-956E-2F55-5C3E-A1008D342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84" y="234947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690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ECB284-DC9A-3983-E246-3CAD5435F0E1}"/>
              </a:ext>
            </a:extLst>
          </p:cNvPr>
          <p:cNvSpPr txBox="1"/>
          <p:nvPr/>
        </p:nvSpPr>
        <p:spPr>
          <a:xfrm>
            <a:off x="2051720" y="980729"/>
            <a:ext cx="6192688" cy="206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Nikdo z nás neví, jak se celá situace s novodobým onemocněním zvaným covid bude dál vyvíjet.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Také nevíme, kolik typů post covidových syndromů nás ještě čeká. Nicméně stále platí to, co bylo řečeno v úvodu.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Naše tělo je velmi chytré a silné. Umí se vyléčit jen mu musíme dát šanci a podmínky.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F86513-FD1C-6906-FF63-84744C1DE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4230216" cy="28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97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F055395-43F5-A0B3-FF8B-83ABECB8FD4A}"/>
              </a:ext>
            </a:extLst>
          </p:cNvPr>
          <p:cNvSpPr txBox="1"/>
          <p:nvPr/>
        </p:nvSpPr>
        <p:spPr>
          <a:xfrm>
            <a:off x="1547664" y="548680"/>
            <a:ext cx="74888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1800" dirty="0">
              <a:latin typeface="Segoe Print" panose="02000600000000000000" pitchFamily="2" charset="0"/>
            </a:endParaRPr>
          </a:p>
          <a:p>
            <a:pPr algn="ctr"/>
            <a:r>
              <a:rPr lang="cs-CZ" sz="1800" dirty="0">
                <a:latin typeface="Segoe Print" panose="02000600000000000000" pitchFamily="2" charset="0"/>
              </a:rPr>
              <a:t>Moje práce je můj život. Díky svým dlouholetým zkušenostem vám mohu </a:t>
            </a:r>
            <a:r>
              <a:rPr lang="cs-CZ" sz="1800" b="1" dirty="0">
                <a:latin typeface="Segoe Print" panose="02000600000000000000" pitchFamily="2" charset="0"/>
              </a:rPr>
              <a:t>předávat znalosti, receptury a tipy</a:t>
            </a:r>
            <a:r>
              <a:rPr lang="cs-CZ" sz="1800" dirty="0">
                <a:latin typeface="Segoe Print" panose="02000600000000000000" pitchFamily="2" charset="0"/>
              </a:rPr>
              <a:t>, které opravdu fungují.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Doporučuji výrobky </a:t>
            </a:r>
            <a:r>
              <a:rPr lang="cs-CZ" b="1" dirty="0">
                <a:latin typeface="Segoe Print" panose="02000600000000000000" pitchFamily="2" charset="0"/>
              </a:rPr>
              <a:t>značky Serafin</a:t>
            </a:r>
            <a:r>
              <a:rPr lang="cs-CZ" dirty="0">
                <a:latin typeface="Segoe Print" panose="02000600000000000000" pitchFamily="2" charset="0"/>
              </a:rPr>
              <a:t>. Proč? Protože </a:t>
            </a:r>
            <a:r>
              <a:rPr lang="cs-CZ" b="1" dirty="0">
                <a:latin typeface="Segoe Print" panose="02000600000000000000" pitchFamily="2" charset="0"/>
              </a:rPr>
              <a:t>se jedná o moje receptury! 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Vím, co který výrobek obsahuje, jak funguje a s jakými dalšími přípravky se dá kombinovat.</a:t>
            </a:r>
          </a:p>
          <a:p>
            <a:pPr algn="ctr"/>
            <a:endParaRPr lang="cs-CZ" sz="1800" dirty="0">
              <a:latin typeface="Segoe Print" panose="02000600000000000000" pitchFamily="2" charset="0"/>
            </a:endParaRPr>
          </a:p>
          <a:p>
            <a:pPr algn="ctr"/>
            <a:r>
              <a:rPr lang="cs-CZ" sz="1800" dirty="0">
                <a:latin typeface="Segoe Print" panose="02000600000000000000" pitchFamily="2" charset="0"/>
              </a:rPr>
              <a:t>Vím, že kvalita výrobků j</a:t>
            </a:r>
            <a:r>
              <a:rPr lang="cs-CZ" dirty="0">
                <a:latin typeface="Segoe Print" panose="02000600000000000000" pitchFamily="2" charset="0"/>
              </a:rPr>
              <a:t>e skvělá, jelikož </a:t>
            </a:r>
            <a:r>
              <a:rPr lang="cs-CZ" b="1" dirty="0">
                <a:latin typeface="Segoe Print" panose="02000600000000000000" pitchFamily="2" charset="0"/>
              </a:rPr>
              <a:t>jsem součástí velké rodiny Serafin.</a:t>
            </a:r>
            <a:r>
              <a:rPr lang="cs-CZ" sz="1800" b="1" dirty="0">
                <a:latin typeface="Segoe Print" panose="02000600000000000000" pitchFamily="2" charset="0"/>
              </a:rPr>
              <a:t> </a:t>
            </a:r>
            <a:r>
              <a:rPr lang="cs-CZ" sz="1800" dirty="0">
                <a:latin typeface="Segoe Print" panose="02000600000000000000" pitchFamily="2" charset="0"/>
              </a:rPr>
              <a:t>I vy se jí můžete stát.</a:t>
            </a:r>
          </a:p>
          <a:p>
            <a:pPr algn="ctr"/>
            <a:r>
              <a:rPr lang="cs-CZ" b="1" dirty="0">
                <a:latin typeface="Segoe Print" panose="02000600000000000000" pitchFamily="2" charset="0"/>
              </a:rPr>
              <a:t>www.serafinbyliny.cz</a:t>
            </a:r>
            <a:endParaRPr lang="cs-CZ" sz="1800" b="1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 </a:t>
            </a:r>
          </a:p>
          <a:p>
            <a:pPr algn="ctr"/>
            <a:endParaRPr lang="cs-CZ" b="1" dirty="0">
              <a:latin typeface="Segoe Print" panose="02000600000000000000" pitchFamily="2" charset="0"/>
            </a:endParaRPr>
          </a:p>
          <a:p>
            <a:pPr algn="ctr"/>
            <a:r>
              <a:rPr lang="cs-CZ" b="1" dirty="0">
                <a:latin typeface="Segoe Print" panose="02000600000000000000" pitchFamily="2" charset="0"/>
              </a:rPr>
              <a:t>Vše o mě, mojí práci a kontakty na mě najdete na </a:t>
            </a:r>
          </a:p>
          <a:p>
            <a:pPr algn="ctr"/>
            <a:endParaRPr lang="cs-CZ" b="1" dirty="0">
              <a:latin typeface="Segoe Print" panose="02000600000000000000" pitchFamily="2" charset="0"/>
            </a:endParaRPr>
          </a:p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www.anetabenediktova.cz</a:t>
            </a:r>
          </a:p>
          <a:p>
            <a:pPr algn="ctr"/>
            <a:endParaRPr lang="cs-CZ" sz="1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273E-94E5-875B-8952-056D152CBBEF}"/>
              </a:ext>
            </a:extLst>
          </p:cNvPr>
          <p:cNvSpPr txBox="1"/>
          <p:nvPr/>
        </p:nvSpPr>
        <p:spPr>
          <a:xfrm>
            <a:off x="1403648" y="889844"/>
            <a:ext cx="54543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 </a:t>
            </a:r>
            <a:r>
              <a:rPr lang="cs-CZ" sz="1600" dirty="0">
                <a:latin typeface="Segoe Print" panose="02000600000000000000" pitchFamily="2" charset="0"/>
              </a:rPr>
              <a:t>Celá příroda a matka země nám dává vše, co potřebujeme. Jsme její součástí. Pozorováním přírody se zároveň hodně učíme o sobě samých. Od přírody můžeme získat znalosti co tělu pomáhá a co ho léčí. Všechny léky jsou kolem nás v přírodě, jen jí musíme důvěřovat a přijímat s velkou pokorou a láskou.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Velkou část svého života věnuji bylinám a přírodní léčbě. Nejsem ani tolik bylinářka jako spíš terapeutka, která pomáhá lidem s jejich bolístkami, a to pomocí přírodní léčby. 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Často však ani terapeuta nepotřebujeme. Sami velmi dobře víme, jaké potíže nás sužují. Co s tím? Jaké byliny, houby, vitamíny či minerály pomáhají?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0E5660-199C-CE31-8958-03D743384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08850"/>
            <a:ext cx="2324247" cy="29053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Mrak 1">
            <a:extLst>
              <a:ext uri="{FF2B5EF4-FFF2-40B4-BE49-F238E27FC236}">
                <a16:creationId xmlns:a16="http://schemas.microsoft.com/office/drawing/2014/main" id="{CC444F5E-FCC6-A4D3-34BB-30EF9003D579}"/>
              </a:ext>
            </a:extLst>
          </p:cNvPr>
          <p:cNvSpPr/>
          <p:nvPr/>
        </p:nvSpPr>
        <p:spPr>
          <a:xfrm>
            <a:off x="3419872" y="2463478"/>
            <a:ext cx="504056" cy="52920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7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9ECDACA-8D2D-F71D-75C5-30DF0705D7F9}"/>
              </a:ext>
            </a:extLst>
          </p:cNvPr>
          <p:cNvSpPr txBox="1"/>
          <p:nvPr/>
        </p:nvSpPr>
        <p:spPr>
          <a:xfrm>
            <a:off x="2286000" y="1268760"/>
            <a:ext cx="46622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Zde se dozvíte odpovědi! 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A vězte, že nikdy to nebude jen jedna bylina nebo jeden čaj. Vždy to ale bude celá kůra. 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sz="2000" dirty="0">
                <a:solidFill>
                  <a:schemeClr val="bg1">
                    <a:lumMod val="25000"/>
                  </a:schemeClr>
                </a:solidFill>
                <a:latin typeface="Segoe Print" panose="02000600000000000000" pitchFamily="2" charset="0"/>
              </a:rPr>
              <a:t>Proč? </a:t>
            </a: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Žijeme v „době jedové“ jak již dávno ve svých knihách napsala prof. A. </a:t>
            </a:r>
            <a:r>
              <a:rPr lang="cs-CZ" dirty="0" err="1">
                <a:latin typeface="Segoe Print" panose="02000600000000000000" pitchFamily="2" charset="0"/>
              </a:rPr>
              <a:t>Strunecká</a:t>
            </a:r>
            <a:r>
              <a:rPr lang="cs-CZ" dirty="0">
                <a:latin typeface="Segoe Print" panose="02000600000000000000" pitchFamily="2" charset="0"/>
              </a:rPr>
              <a:t>. 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Jsme obklopeni stresem, nezdravým životním stylem a jsme plni různých medikamentů. Pouze celá přírodní kůra dokáže tyto naše negativní vlivy „přemoci“.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35103E-145D-EA29-F468-17616F971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88" y="2780928"/>
            <a:ext cx="2161903" cy="30243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577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„Covidový“ úvod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315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Dlouho jsem přemýšlela, jestli se vůbec pustím do veřejného zpracování tématu covid. Nakonec jsem se rozhodla, že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půjdu „s kůží na trh“.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Proč toto označení asi všichni chápete.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Nejsem lékař a dle našich obecných představ a zákonů se pohybuji zejména tímto tématem „na hraně“. Je to téma, které velmi tříští společnost.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7B8725-0C75-C974-AEFA-3EFA1C6F0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3491880" cy="232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9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4CC0F09-BD5A-12FB-3FFB-72677A465DF2}"/>
              </a:ext>
            </a:extLst>
          </p:cNvPr>
          <p:cNvSpPr txBox="1"/>
          <p:nvPr/>
        </p:nvSpPr>
        <p:spPr>
          <a:xfrm>
            <a:off x="1835696" y="1052736"/>
            <a:ext cx="6264696" cy="2951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Dnes se nedá říci, že rozděluje společnost na dva tábory. To byla z počátku. V současné době je zde celé spektrum názorů a zkušeností ať již s onemocněním jako takovým nebo i s problémy po něm či problémy po očkování.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Bohužel do dnešního dne u nás nebyly zveřejněny žádné seriózní studie ( alespoň o nich nevím), byť v zahraničí již existují. A tak jak bývá v krajině vojáka Švejka zvykem, chodí zde vše obráceně či zpožděně, a ještě s nějakým zajímavým přídavkem.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58CEF4-D1D3-C9B5-C15E-6DA77FB2A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140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9A5C8F7-1801-CC65-80D4-7A9137805FFB}"/>
              </a:ext>
            </a:extLst>
          </p:cNvPr>
          <p:cNvSpPr txBox="1"/>
          <p:nvPr/>
        </p:nvSpPr>
        <p:spPr>
          <a:xfrm>
            <a:off x="1763688" y="474344"/>
            <a:ext cx="6264696" cy="582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 o covidu co bude následovat jsou jen a pouze moje osobní zkušenosti z mojí praxe. Poradnou mi měsíčně projde více jak 100 osob, takže za období od vypuknutí covidu již mám velký vzorek lidí. A věřte mi, že to jsou zkušenosti neradostné, někdy až děsivé.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Závěrem bych chtěla všechny poprosit: „Zapojujte co nejvíce obyčejný selský rozum, nenechte si do hlavy implementovat strachy a obavy a pokuste se žít plnohodnotný radostný život v kruhu své rodiny, přátel a sousedů.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 je nejdůležitější? Věřte svému tělu. Ono je dokonalý systém, který se umí velmi dobře opravit, jestliže mu tu možnost dáte.“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rak 5">
            <a:extLst>
              <a:ext uri="{FF2B5EF4-FFF2-40B4-BE49-F238E27FC236}">
                <a16:creationId xmlns:a16="http://schemas.microsoft.com/office/drawing/2014/main" id="{868257D3-7D25-2492-3DF0-3A50AACEEDE8}"/>
              </a:ext>
            </a:extLst>
          </p:cNvPr>
          <p:cNvSpPr/>
          <p:nvPr/>
        </p:nvSpPr>
        <p:spPr>
          <a:xfrm>
            <a:off x="4319972" y="2564904"/>
            <a:ext cx="504056" cy="528147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Covidem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691680" y="1305342"/>
            <a:ext cx="6552728" cy="4843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této kapitoly je takový, jaký je, ale je vlastně jen obrazný. Před covidem můžete být stále, jinak řečeno není důvod abyste onemocněli.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Jakoukoliv chorobou onemocní jen organismus oslabený, a to jak fyzicky, tak zejména psychicky.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Již dávno byly dělané laboratorní zkoušky, kdy lidé vypili nápoj plný bakterií velmi infekčních chorob. Ti, kterým bylo sděleno, že se jedná o nový lék, který posílí jejich tělo a zároveň byli v psychické pohodě neonemocněli. Prostě jim nikdo nesdělil je tady to a to, je to velmi infekční, dostaneš 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rak 3">
            <a:extLst>
              <a:ext uri="{FF2B5EF4-FFF2-40B4-BE49-F238E27FC236}">
                <a16:creationId xmlns:a16="http://schemas.microsoft.com/office/drawing/2014/main" id="{8D5DB6F4-62BE-4413-A179-BA662F1D7247}"/>
              </a:ext>
            </a:extLst>
          </p:cNvPr>
          <p:cNvSpPr/>
          <p:nvPr/>
        </p:nvSpPr>
        <p:spPr>
          <a:xfrm>
            <a:off x="4355976" y="3164926"/>
            <a:ext cx="504056" cy="528147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63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AF678A-AAE0-0E9B-F4E9-3BCB19763735}"/>
              </a:ext>
            </a:extLst>
          </p:cNvPr>
          <p:cNvSpPr txBox="1"/>
          <p:nvPr/>
        </p:nvSpPr>
        <p:spPr>
          <a:xfrm>
            <a:off x="2051720" y="908720"/>
            <a:ext cx="5976664" cy="225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Jasně bylo prokázáno, jak zásadní vliv má psychika a psychická pohoda na základní zdraví člověka. Zkusme si položit otázku, proč se s těmito studiemi více nepracuje, proč se neuplatňují v praxi. Komu může prospívat náš trvalý, strach, obavy a tím i oslabení…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Takže před covidem je velmi důležitá prevence, a posílení našeho těla a našeho ducha.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9728F9-C694-FBFA-F7BD-2F430771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674652"/>
            <a:ext cx="4267200" cy="25527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73698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eb71313-1cf6-4961-b6ce-0c29fc5284b9">false</MarketSpecific>
    <ApprovalStatus xmlns="4eb71313-1cf6-4961-b6ce-0c29fc5284b9">InProgress</ApprovalStatus>
    <LocComments xmlns="4eb71313-1cf6-4961-b6ce-0c29fc5284b9" xsi:nil="true"/>
    <DirectSourceMarket xmlns="4eb71313-1cf6-4961-b6ce-0c29fc5284b9">english</DirectSourceMarket>
    <ThumbnailAssetId xmlns="4eb71313-1cf6-4961-b6ce-0c29fc5284b9" xsi:nil="true"/>
    <PrimaryImageGen xmlns="4eb71313-1cf6-4961-b6ce-0c29fc5284b9">true</PrimaryImageGen>
    <LegacyData xmlns="4eb71313-1cf6-4961-b6ce-0c29fc5284b9" xsi:nil="true"/>
    <TPFriendlyName xmlns="4eb71313-1cf6-4961-b6ce-0c29fc5284b9" xsi:nil="true"/>
    <NumericId xmlns="4eb71313-1cf6-4961-b6ce-0c29fc5284b9" xsi:nil="true"/>
    <LocRecommendedHandoff xmlns="4eb71313-1cf6-4961-b6ce-0c29fc5284b9" xsi:nil="true"/>
    <BlockPublish xmlns="4eb71313-1cf6-4961-b6ce-0c29fc5284b9">false</BlockPublish>
    <BusinessGroup xmlns="4eb71313-1cf6-4961-b6ce-0c29fc5284b9" xsi:nil="true"/>
    <OpenTemplate xmlns="4eb71313-1cf6-4961-b6ce-0c29fc5284b9">true</OpenTemplate>
    <SourceTitle xmlns="4eb71313-1cf6-4961-b6ce-0c29fc5284b9">Pressed Leaves design template</SourceTitle>
    <APEditor xmlns="4eb71313-1cf6-4961-b6ce-0c29fc5284b9">
      <UserInfo>
        <DisplayName/>
        <AccountId xsi:nil="true"/>
        <AccountType/>
      </UserInfo>
    </APEditor>
    <UALocComments xmlns="4eb71313-1cf6-4961-b6ce-0c29fc5284b9">2007 Template UpLeveling Do Not HandOff</UALocComments>
    <IntlLangReviewDate xmlns="4eb71313-1cf6-4961-b6ce-0c29fc5284b9" xsi:nil="true"/>
    <PublishStatusLookup xmlns="4eb71313-1cf6-4961-b6ce-0c29fc5284b9">
      <Value>346664</Value>
      <Value>346672</Value>
    </PublishStatusLookup>
    <ParentAssetId xmlns="4eb71313-1cf6-4961-b6ce-0c29fc5284b9" xsi:nil="true"/>
    <FeatureTagsTaxHTField0 xmlns="4eb71313-1cf6-4961-b6ce-0c29fc5284b9">
      <Terms xmlns="http://schemas.microsoft.com/office/infopath/2007/PartnerControls"/>
    </FeatureTagsTaxHTField0>
    <MachineTranslated xmlns="4eb71313-1cf6-4961-b6ce-0c29fc5284b9">false</MachineTranslated>
    <Providers xmlns="4eb71313-1cf6-4961-b6ce-0c29fc5284b9" xsi:nil="true"/>
    <OriginalSourceMarket xmlns="4eb71313-1cf6-4961-b6ce-0c29fc5284b9">english</OriginalSourceMarket>
    <APDescription xmlns="4eb71313-1cf6-4961-b6ce-0c29fc5284b9" xsi:nil="true"/>
    <ContentItem xmlns="4eb71313-1cf6-4961-b6ce-0c29fc5284b9" xsi:nil="true"/>
    <ClipArtFilename xmlns="4eb71313-1cf6-4961-b6ce-0c29fc5284b9" xsi:nil="true"/>
    <TPInstallLocation xmlns="4eb71313-1cf6-4961-b6ce-0c29fc5284b9" xsi:nil="true"/>
    <TimesCloned xmlns="4eb71313-1cf6-4961-b6ce-0c29fc5284b9" xsi:nil="true"/>
    <PublishTargets xmlns="4eb71313-1cf6-4961-b6ce-0c29fc5284b9">OfficeOnline,OfficeOnlineVNext</PublishTargets>
    <AcquiredFrom xmlns="4eb71313-1cf6-4961-b6ce-0c29fc5284b9">Internal MS</AcquiredFrom>
    <AssetStart xmlns="4eb71313-1cf6-4961-b6ce-0c29fc5284b9">2012-01-16T22:40:00+00:00</AssetStart>
    <FriendlyTitle xmlns="4eb71313-1cf6-4961-b6ce-0c29fc5284b9" xsi:nil="true"/>
    <Provider xmlns="4eb71313-1cf6-4961-b6ce-0c29fc5284b9" xsi:nil="true"/>
    <LastHandOff xmlns="4eb71313-1cf6-4961-b6ce-0c29fc5284b9" xsi:nil="true"/>
    <Manager xmlns="4eb71313-1cf6-4961-b6ce-0c29fc5284b9" xsi:nil="true"/>
    <UALocRecommendation xmlns="4eb71313-1cf6-4961-b6ce-0c29fc5284b9">Localize</UALocRecommendation>
    <ArtSampleDocs xmlns="4eb71313-1cf6-4961-b6ce-0c29fc5284b9" xsi:nil="true"/>
    <UACurrentWords xmlns="4eb71313-1cf6-4961-b6ce-0c29fc5284b9" xsi:nil="true"/>
    <TPClientViewer xmlns="4eb71313-1cf6-4961-b6ce-0c29fc5284b9" xsi:nil="true"/>
    <TemplateStatus xmlns="4eb71313-1cf6-4961-b6ce-0c29fc5284b9">Complete</TemplateStatus>
    <ShowIn xmlns="4eb71313-1cf6-4961-b6ce-0c29fc5284b9">Show everywhere</ShowIn>
    <CSXHash xmlns="4eb71313-1cf6-4961-b6ce-0c29fc5284b9" xsi:nil="true"/>
    <Downloads xmlns="4eb71313-1cf6-4961-b6ce-0c29fc5284b9">0</Downloads>
    <VoteCount xmlns="4eb71313-1cf6-4961-b6ce-0c29fc5284b9" xsi:nil="true"/>
    <OOCacheId xmlns="4eb71313-1cf6-4961-b6ce-0c29fc5284b9" xsi:nil="true"/>
    <IsDeleted xmlns="4eb71313-1cf6-4961-b6ce-0c29fc5284b9">false</IsDeleted>
    <InternalTagsTaxHTField0 xmlns="4eb71313-1cf6-4961-b6ce-0c29fc5284b9">
      <Terms xmlns="http://schemas.microsoft.com/office/infopath/2007/PartnerControls"/>
    </InternalTagsTaxHTField0>
    <UANotes xmlns="4eb71313-1cf6-4961-b6ce-0c29fc5284b9">2003 to 2007 conversion</UANotes>
    <AssetExpire xmlns="4eb71313-1cf6-4961-b6ce-0c29fc5284b9">2035-01-01T08:00:00+00:00</AssetExpire>
    <CSXSubmissionMarket xmlns="4eb71313-1cf6-4961-b6ce-0c29fc5284b9" xsi:nil="true"/>
    <DSATActionTaken xmlns="4eb71313-1cf6-4961-b6ce-0c29fc5284b9" xsi:nil="true"/>
    <SubmitterId xmlns="4eb71313-1cf6-4961-b6ce-0c29fc5284b9" xsi:nil="true"/>
    <EditorialTags xmlns="4eb71313-1cf6-4961-b6ce-0c29fc5284b9" xsi:nil="true"/>
    <TPExecutable xmlns="4eb71313-1cf6-4961-b6ce-0c29fc5284b9" xsi:nil="true"/>
    <CSXSubmissionDate xmlns="4eb71313-1cf6-4961-b6ce-0c29fc5284b9" xsi:nil="true"/>
    <CSXUpdate xmlns="4eb71313-1cf6-4961-b6ce-0c29fc5284b9">false</CSXUpdate>
    <AssetType xmlns="4eb71313-1cf6-4961-b6ce-0c29fc5284b9">TP</AssetType>
    <ApprovalLog xmlns="4eb71313-1cf6-4961-b6ce-0c29fc5284b9" xsi:nil="true"/>
    <BugNumber xmlns="4eb71313-1cf6-4961-b6ce-0c29fc5284b9" xsi:nil="true"/>
    <OriginAsset xmlns="4eb71313-1cf6-4961-b6ce-0c29fc5284b9" xsi:nil="true"/>
    <TPComponent xmlns="4eb71313-1cf6-4961-b6ce-0c29fc5284b9" xsi:nil="true"/>
    <Milestone xmlns="4eb71313-1cf6-4961-b6ce-0c29fc5284b9" xsi:nil="true"/>
    <RecommendationsModifier xmlns="4eb71313-1cf6-4961-b6ce-0c29fc5284b9" xsi:nil="true"/>
    <AssetId xmlns="4eb71313-1cf6-4961-b6ce-0c29fc5284b9">TP102816588</AssetId>
    <PolicheckWords xmlns="4eb71313-1cf6-4961-b6ce-0c29fc5284b9" xsi:nil="true"/>
    <TPLaunchHelpLink xmlns="4eb71313-1cf6-4961-b6ce-0c29fc5284b9" xsi:nil="true"/>
    <IntlLocPriority xmlns="4eb71313-1cf6-4961-b6ce-0c29fc5284b9" xsi:nil="true"/>
    <TPApplication xmlns="4eb71313-1cf6-4961-b6ce-0c29fc5284b9" xsi:nil="true"/>
    <IntlLangReviewer xmlns="4eb71313-1cf6-4961-b6ce-0c29fc5284b9" xsi:nil="true"/>
    <HandoffToMSDN xmlns="4eb71313-1cf6-4961-b6ce-0c29fc5284b9" xsi:nil="true"/>
    <PlannedPubDate xmlns="4eb71313-1cf6-4961-b6ce-0c29fc5284b9" xsi:nil="true"/>
    <CrawlForDependencies xmlns="4eb71313-1cf6-4961-b6ce-0c29fc5284b9">false</CrawlForDependencies>
    <LocLastLocAttemptVersionLookup xmlns="4eb71313-1cf6-4961-b6ce-0c29fc5284b9">788517</LocLastLocAttemptVersionLookup>
    <TrustLevel xmlns="4eb71313-1cf6-4961-b6ce-0c29fc5284b9">1 Microsoft Managed Content</TrustLevel>
    <CampaignTagsTaxHTField0 xmlns="4eb71313-1cf6-4961-b6ce-0c29fc5284b9">
      <Terms xmlns="http://schemas.microsoft.com/office/infopath/2007/PartnerControls"/>
    </CampaignTagsTaxHTField0>
    <TPNamespace xmlns="4eb71313-1cf6-4961-b6ce-0c29fc5284b9" xsi:nil="true"/>
    <TaxCatchAll xmlns="4eb71313-1cf6-4961-b6ce-0c29fc5284b9"/>
    <IsSearchable xmlns="4eb71313-1cf6-4961-b6ce-0c29fc5284b9">true</IsSearchable>
    <TemplateTemplateType xmlns="4eb71313-1cf6-4961-b6ce-0c29fc5284b9">PowerPoint 12 Default</TemplateTemplateType>
    <Markets xmlns="4eb71313-1cf6-4961-b6ce-0c29fc5284b9"/>
    <IntlLangReview xmlns="4eb71313-1cf6-4961-b6ce-0c29fc5284b9">false</IntlLangReview>
    <UAProjectedTotalWords xmlns="4eb71313-1cf6-4961-b6ce-0c29fc5284b9" xsi:nil="true"/>
    <OutputCachingOn xmlns="4eb71313-1cf6-4961-b6ce-0c29fc5284b9">false</OutputCachingOn>
    <LocMarketGroupTiers2 xmlns="4eb71313-1cf6-4961-b6ce-0c29fc5284b9">,t:Tier 1,t:Tier 2,t:Tier 3,</LocMarketGroupTiers2>
    <APAuthor xmlns="4eb71313-1cf6-4961-b6ce-0c29fc5284b9">
      <UserInfo>
        <DisplayName/>
        <AccountId>1928</AccountId>
        <AccountType/>
      </UserInfo>
    </APAuthor>
    <TPCommandLine xmlns="4eb71313-1cf6-4961-b6ce-0c29fc5284b9" xsi:nil="true"/>
    <LocManualTestRequired xmlns="4eb71313-1cf6-4961-b6ce-0c29fc5284b9">false</LocManualTestRequired>
    <TPAppVersion xmlns="4eb71313-1cf6-4961-b6ce-0c29fc5284b9" xsi:nil="true"/>
    <EditorialStatus xmlns="4eb71313-1cf6-4961-b6ce-0c29fc5284b9" xsi:nil="true"/>
    <LastModifiedDateTime xmlns="4eb71313-1cf6-4961-b6ce-0c29fc5284b9" xsi:nil="true"/>
    <TPLaunchHelpLinkType xmlns="4eb71313-1cf6-4961-b6ce-0c29fc5284b9">Template</TPLaunchHelpLinkType>
    <OriginalRelease xmlns="4eb71313-1cf6-4961-b6ce-0c29fc5284b9">14</OriginalRelease>
    <ScenarioTagsTaxHTField0 xmlns="4eb71313-1cf6-4961-b6ce-0c29fc5284b9">
      <Terms xmlns="http://schemas.microsoft.com/office/infopath/2007/PartnerControls"/>
    </ScenarioTagsTaxHTField0>
    <LocalizationTagsTaxHTField0 xmlns="4eb71313-1cf6-4961-b6ce-0c29fc5284b9">
      <Terms xmlns="http://schemas.microsoft.com/office/infopath/2007/PartnerControls"/>
    </LocalizationTags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58" ma:contentTypeDescription="Create a new document." ma:contentTypeScope="" ma:versionID="cb85242d804791fa63a999220e43a0bf">
  <xsd:schema xmlns:xsd="http://www.w3.org/2001/XMLSchema" xmlns:xs="http://www.w3.org/2001/XMLSchema" xmlns:p="http://schemas.microsoft.com/office/2006/metadata/properties" xmlns:ns2="4eb71313-1cf6-4961-b6ce-0c29fc5284b9" targetNamespace="http://schemas.microsoft.com/office/2006/metadata/properties" ma:root="true" ma:fieldsID="2e13631c6b34a2889e7ce7c8f1efd12b" ns2:_="">
    <xsd:import namespace="4eb71313-1cf6-4961-b6ce-0c29fc5284b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71313-1cf6-4961-b6ce-0c29fc5284b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c3f4d027-4fd8-4cc2-8b85-0841a4458da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CA8D83B-96EC-4276-857B-79C0D68D41F2}" ma:internalName="CSXSubmissionMarket" ma:readOnly="false" ma:showField="MarketName" ma:web="4eb71313-1cf6-4961-b6ce-0c29fc5284b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95c8547-23fd-40ca-83e8-685fb4656d05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E8746B6-F860-4147-B98C-956DED1CEF1C}" ma:internalName="InProjectListLookup" ma:readOnly="true" ma:showField="InProjectLis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dd8e871c-dee9-4360-89a8-b52fc0509435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E8746B6-F860-4147-B98C-956DED1CEF1C}" ma:internalName="LastCompleteVersionLookup" ma:readOnly="true" ma:showField="LastComplete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E8746B6-F860-4147-B98C-956DED1CEF1C}" ma:internalName="LastPreviewErrorLookup" ma:readOnly="true" ma:showField="LastPreview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E8746B6-F860-4147-B98C-956DED1CEF1C}" ma:internalName="LastPreviewResultLookup" ma:readOnly="true" ma:showField="LastPreview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E8746B6-F860-4147-B98C-956DED1CEF1C}" ma:internalName="LastPreviewAttemptDateLookup" ma:readOnly="true" ma:showField="LastPreview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E8746B6-F860-4147-B98C-956DED1CEF1C}" ma:internalName="LastPreviewedByLookup" ma:readOnly="true" ma:showField="LastPreview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E8746B6-F860-4147-B98C-956DED1CEF1C}" ma:internalName="LastPreviewTimeLookup" ma:readOnly="true" ma:showField="LastPreview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E8746B6-F860-4147-B98C-956DED1CEF1C}" ma:internalName="LastPreviewVersionLookup" ma:readOnly="true" ma:showField="LastPreview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E8746B6-F860-4147-B98C-956DED1CEF1C}" ma:internalName="LastPublishErrorLookup" ma:readOnly="true" ma:showField="LastPublish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E8746B6-F860-4147-B98C-956DED1CEF1C}" ma:internalName="LastPublishResultLookup" ma:readOnly="true" ma:showField="LastPublish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E8746B6-F860-4147-B98C-956DED1CEF1C}" ma:internalName="LastPublishAttemptDateLookup" ma:readOnly="true" ma:showField="LastPublish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E8746B6-F860-4147-B98C-956DED1CEF1C}" ma:internalName="LastPublishedByLookup" ma:readOnly="true" ma:showField="LastPublish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E8746B6-F860-4147-B98C-956DED1CEF1C}" ma:internalName="LastPublishTimeLookup" ma:readOnly="true" ma:showField="LastPublish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E8746B6-F860-4147-B98C-956DED1CEF1C}" ma:internalName="LastPublishVersionLookup" ma:readOnly="true" ma:showField="LastPublish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3C0E5B4-08EA-4DE1-951E-EEC9D1148E55}" ma:internalName="LocLastLocAttemptVersionLookup" ma:readOnly="false" ma:showField="LastLocAttemptVersion" ma:web="4eb71313-1cf6-4961-b6ce-0c29fc5284b9">
      <xsd:simpleType>
        <xsd:restriction base="dms:Lookup"/>
      </xsd:simpleType>
    </xsd:element>
    <xsd:element name="LocLastLocAttemptVersionTypeLookup" ma:index="71" nillable="true" ma:displayName="Loc Last Loc Attempt Version Type" ma:default="" ma:list="{23C0E5B4-08EA-4DE1-951E-EEC9D1148E55}" ma:internalName="LocLastLocAttemptVersionTypeLookup" ma:readOnly="true" ma:showField="LastLocAttemptVersionType" ma:web="4eb71313-1cf6-4961-b6ce-0c29fc5284b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3C0E5B4-08EA-4DE1-951E-EEC9D1148E55}" ma:internalName="LocNewPublishedVersionLookup" ma:readOnly="true" ma:showField="NewPublishedVersion" ma:web="4eb71313-1cf6-4961-b6ce-0c29fc5284b9">
      <xsd:simpleType>
        <xsd:restriction base="dms:Lookup"/>
      </xsd:simpleType>
    </xsd:element>
    <xsd:element name="LocOverallHandbackStatusLookup" ma:index="75" nillable="true" ma:displayName="Loc Overall Handback Status" ma:default="" ma:list="{23C0E5B4-08EA-4DE1-951E-EEC9D1148E55}" ma:internalName="LocOverallHandbackStatusLookup" ma:readOnly="true" ma:showField="OverallHandbackStatus" ma:web="4eb71313-1cf6-4961-b6ce-0c29fc5284b9">
      <xsd:simpleType>
        <xsd:restriction base="dms:Lookup"/>
      </xsd:simpleType>
    </xsd:element>
    <xsd:element name="LocOverallLocStatusLookup" ma:index="76" nillable="true" ma:displayName="Loc Overall Localize Status" ma:default="" ma:list="{23C0E5B4-08EA-4DE1-951E-EEC9D1148E55}" ma:internalName="LocOverallLocStatusLookup" ma:readOnly="true" ma:showField="OverallLocStatus" ma:web="4eb71313-1cf6-4961-b6ce-0c29fc5284b9">
      <xsd:simpleType>
        <xsd:restriction base="dms:Lookup"/>
      </xsd:simpleType>
    </xsd:element>
    <xsd:element name="LocOverallPreviewStatusLookup" ma:index="77" nillable="true" ma:displayName="Loc Overall Preview Status" ma:default="" ma:list="{23C0E5B4-08EA-4DE1-951E-EEC9D1148E55}" ma:internalName="LocOverallPreviewStatusLookup" ma:readOnly="true" ma:showField="OverallPreviewStatus" ma:web="4eb71313-1cf6-4961-b6ce-0c29fc5284b9">
      <xsd:simpleType>
        <xsd:restriction base="dms:Lookup"/>
      </xsd:simpleType>
    </xsd:element>
    <xsd:element name="LocOverallPublishStatusLookup" ma:index="78" nillable="true" ma:displayName="Loc Overall Publish Status" ma:default="" ma:list="{23C0E5B4-08EA-4DE1-951E-EEC9D1148E55}" ma:internalName="LocOverallPublishStatusLookup" ma:readOnly="true" ma:showField="OverallPublishStatus" ma:web="4eb71313-1cf6-4961-b6ce-0c29fc5284b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3C0E5B4-08EA-4DE1-951E-EEC9D1148E55}" ma:internalName="LocProcessedForHandoffsLookup" ma:readOnly="true" ma:showField="ProcessedForHandoffs" ma:web="4eb71313-1cf6-4961-b6ce-0c29fc5284b9">
      <xsd:simpleType>
        <xsd:restriction base="dms:Lookup"/>
      </xsd:simpleType>
    </xsd:element>
    <xsd:element name="LocProcessedForMarketsLookup" ma:index="81" nillable="true" ma:displayName="Loc Processed For Markets" ma:default="" ma:list="{23C0E5B4-08EA-4DE1-951E-EEC9D1148E55}" ma:internalName="LocProcessedForMarketsLookup" ma:readOnly="true" ma:showField="ProcessedForMarkets" ma:web="4eb71313-1cf6-4961-b6ce-0c29fc5284b9">
      <xsd:simpleType>
        <xsd:restriction base="dms:Lookup"/>
      </xsd:simpleType>
    </xsd:element>
    <xsd:element name="LocPublishedDependentAssetsLookup" ma:index="82" nillable="true" ma:displayName="Loc Published Dependent Assets" ma:default="" ma:list="{23C0E5B4-08EA-4DE1-951E-EEC9D1148E55}" ma:internalName="LocPublishedDependentAssetsLookup" ma:readOnly="true" ma:showField="PublishedDependentAssets" ma:web="4eb71313-1cf6-4961-b6ce-0c29fc5284b9">
      <xsd:simpleType>
        <xsd:restriction base="dms:Lookup"/>
      </xsd:simpleType>
    </xsd:element>
    <xsd:element name="LocPublishedLinkedAssetsLookup" ma:index="83" nillable="true" ma:displayName="Loc Published Linked Assets" ma:default="" ma:list="{23C0E5B4-08EA-4DE1-951E-EEC9D1148E55}" ma:internalName="LocPublishedLinkedAssetsLookup" ma:readOnly="true" ma:showField="PublishedLinkedAssets" ma:web="4eb71313-1cf6-4961-b6ce-0c29fc5284b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64f61a5-8dda-4b60-92b7-5d2a1238c06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CA8D83B-96EC-4276-857B-79C0D68D41F2}" ma:internalName="Markets" ma:readOnly="false" ma:showField="MarketNa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E8746B6-F860-4147-B98C-956DED1CEF1C}" ma:internalName="NumOfRatingsLookup" ma:readOnly="true" ma:showField="NumOfRating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E8746B6-F860-4147-B98C-956DED1CEF1C}" ma:internalName="PublishStatusLookup" ma:readOnly="false" ma:showField="PublishStatu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cb8549bf-ef8d-4a3b-b930-30a5e5f6ddc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4e3c5e03-5af4-47a0-b7f8-ada82367dacf}" ma:internalName="TaxCatchAll" ma:showField="CatchAllData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4e3c5e03-5af4-47a0-b7f8-ada82367dacf}" ma:internalName="TaxCatchAllLabel" ma:readOnly="true" ma:showField="CatchAllDataLabel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5C23E-18D7-4D66-8793-BBB41A3C9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49E648-7640-4B7E-A4B3-AEFCFE88E2EA}">
  <ds:schemaRefs>
    <ds:schemaRef ds:uri="http://schemas.microsoft.com/office/2006/metadata/properties"/>
    <ds:schemaRef ds:uri="http://schemas.microsoft.com/office/infopath/2007/PartnerControls"/>
    <ds:schemaRef ds:uri="4eb71313-1cf6-4961-b6ce-0c29fc5284b9"/>
  </ds:schemaRefs>
</ds:datastoreItem>
</file>

<file path=customXml/itemProps3.xml><?xml version="1.0" encoding="utf-8"?>
<ds:datastoreItem xmlns:ds="http://schemas.openxmlformats.org/officeDocument/2006/customXml" ds:itemID="{12E410E3-6F20-40AB-940F-E1BACB685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71313-1cf6-4961-b6ce-0c29fc528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Herbář</Template>
  <TotalTime>209</TotalTime>
  <Words>2078</Words>
  <Application>Microsoft Office PowerPoint</Application>
  <PresentationFormat>Předvádění na obrazovce (4:3)</PresentationFormat>
  <Paragraphs>183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Segoe Print</vt:lpstr>
      <vt:lpstr>Motiv Office</vt:lpstr>
      <vt:lpstr>Covid </vt:lpstr>
      <vt:lpstr>Prezentace aplikace PowerPoint</vt:lpstr>
      <vt:lpstr>Prezentace aplikace PowerPoint</vt:lpstr>
      <vt:lpstr>Prezentace aplikace PowerPoint</vt:lpstr>
      <vt:lpstr>„Covidový“ úvod</vt:lpstr>
      <vt:lpstr>Prezentace aplikace PowerPoint</vt:lpstr>
      <vt:lpstr>Prezentace aplikace PowerPoint</vt:lpstr>
      <vt:lpstr>Před Covidem</vt:lpstr>
      <vt:lpstr>Prezentace aplikace PowerPoint</vt:lpstr>
      <vt:lpstr>Posílení těla</vt:lpstr>
      <vt:lpstr>Posílení ducha</vt:lpstr>
      <vt:lpstr>Posílení ducha</vt:lpstr>
      <vt:lpstr>Při Covidu</vt:lpstr>
      <vt:lpstr>Co podpoří uzdravení</vt:lpstr>
      <vt:lpstr>Coriolus</vt:lpstr>
      <vt:lpstr>…a co děti?</vt:lpstr>
      <vt:lpstr>Po Covidu</vt:lpstr>
      <vt:lpstr>Post covid syndrom</vt:lpstr>
      <vt:lpstr>Typ dechový</vt:lpstr>
      <vt:lpstr>Přírodní léčba</vt:lpstr>
      <vt:lpstr>Typ jaterní</vt:lpstr>
      <vt:lpstr>Přírodní léčba</vt:lpstr>
      <vt:lpstr>Typ boreliový</vt:lpstr>
      <vt:lpstr>Přírodní léčba</vt:lpstr>
      <vt:lpstr>Typ cévní</vt:lpstr>
      <vt:lpstr>Přírodní léčba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Cholesterol, nadýmání</dc:title>
  <dc:subject/>
  <dc:creator>IT Serafin</dc:creator>
  <cp:keywords/>
  <dc:description/>
  <cp:lastModifiedBy>IT Serafin</cp:lastModifiedBy>
  <cp:revision>26</cp:revision>
  <dcterms:created xsi:type="dcterms:W3CDTF">2022-07-09T11:29:26Z</dcterms:created>
  <dcterms:modified xsi:type="dcterms:W3CDTF">2022-07-30T18:56:59Z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TC100690481029</vt:lpwstr>
  </property>
  <property fmtid="{D5CDD505-2E9C-101B-9397-08002B2CF9AE}" pid="3" name="InternalTags">
    <vt:lpwstr/>
  </property>
  <property fmtid="{D5CDD505-2E9C-101B-9397-08002B2CF9AE}" pid="4" name="ContentTypeId">
    <vt:lpwstr>0x010100AC6DD24B17643A43B5911557F59D23340400899CD97D2199F748BA22A48D93649A64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14443600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